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Emmali" charset="1" panose="00000000000000000000"/>
      <p:regular r:id="rId28"/>
    </p:embeddedFont>
    <p:embeddedFont>
      <p:font typeface="Emmali Bold" charset="1" panose="00000000000000000000"/>
      <p:regular r:id="rId29"/>
    </p:embeddedFont>
    <p:embeddedFont>
      <p:font typeface="Emmali Italics" charset="1" panose="00000000000000000000"/>
      <p:regular r:id="rId30"/>
    </p:embeddedFont>
    <p:embeddedFont>
      <p:font typeface="Emmali Bold Italics" charset="1" panose="00000000000000000000"/>
      <p:regular r:id="rId31"/>
    </p:embeddedFont>
    <p:embeddedFont>
      <p:font typeface="Emmali Thin" charset="1" panose="00000000000000000000"/>
      <p:regular r:id="rId32"/>
    </p:embeddedFont>
    <p:embeddedFont>
      <p:font typeface="Emmali Thin Italics" charset="1" panose="00000000000000000000"/>
      <p:regular r:id="rId33"/>
    </p:embeddedFont>
    <p:embeddedFont>
      <p:font typeface="Emmali Light" charset="1" panose="00000000000000000000"/>
      <p:regular r:id="rId34"/>
    </p:embeddedFont>
    <p:embeddedFont>
      <p:font typeface="Emmali Light Italics" charset="1" panose="00000000000000000000"/>
      <p:regular r:id="rId35"/>
    </p:embeddedFont>
    <p:embeddedFont>
      <p:font typeface="Emmali Medium" charset="1" panose="00000000000000000000"/>
      <p:regular r:id="rId36"/>
    </p:embeddedFont>
    <p:embeddedFont>
      <p:font typeface="Emmali Medium Italics" charset="1" panose="00000000000000000000"/>
      <p:regular r:id="rId37"/>
    </p:embeddedFont>
    <p:embeddedFont>
      <p:font typeface="Emmali Semi-Bold" charset="1" panose="00000000000000000000"/>
      <p:regular r:id="rId38"/>
    </p:embeddedFont>
    <p:embeddedFont>
      <p:font typeface="Emmali Semi-Bold Italics" charset="1" panose="00000000000000000000"/>
      <p:regular r:id="rId39"/>
    </p:embeddedFont>
    <p:embeddedFont>
      <p:font typeface="Emmali Ultra-Bold" charset="1" panose="00000000000000000000"/>
      <p:regular r:id="rId40"/>
    </p:embeddedFont>
    <p:embeddedFont>
      <p:font typeface="Emmali Ultra-Bold Italics" charset="1" panose="00000000000000000000"/>
      <p:regular r:id="rId41"/>
    </p:embeddedFont>
    <p:embeddedFont>
      <p:font typeface="Emmali Heavy" charset="1" panose="00000000000000000000"/>
      <p:regular r:id="rId42"/>
    </p:embeddedFont>
    <p:embeddedFont>
      <p:font typeface="Emmali Heavy Italics" charset="1" panose="00000000000000000000"/>
      <p:regular r:id="rId43"/>
    </p:embeddedFont>
    <p:embeddedFont>
      <p:font typeface="Open Sans" charset="1" panose="020B0606030504020204"/>
      <p:regular r:id="rId44"/>
    </p:embeddedFont>
    <p:embeddedFont>
      <p:font typeface="Open Sans Bold" charset="1" panose="020B0806030504020204"/>
      <p:regular r:id="rId45"/>
    </p:embeddedFont>
    <p:embeddedFont>
      <p:font typeface="Open Sans Italics" charset="1" panose="020B0606030504020204"/>
      <p:regular r:id="rId46"/>
    </p:embeddedFont>
    <p:embeddedFont>
      <p:font typeface="Open Sans Bold Italics" charset="1" panose="020B0806030504020204"/>
      <p:regular r:id="rId47"/>
    </p:embeddedFont>
    <p:embeddedFont>
      <p:font typeface="Open Sans Light" charset="1" panose="020B0306030504020204"/>
      <p:regular r:id="rId48"/>
    </p:embeddedFont>
    <p:embeddedFont>
      <p:font typeface="Open Sans Light Italics" charset="1" panose="020B0306030504020204"/>
      <p:regular r:id="rId49"/>
    </p:embeddedFont>
    <p:embeddedFont>
      <p:font typeface="Open Sans Ultra-Bold" charset="1" panose="00000000000000000000"/>
      <p:regular r:id="rId50"/>
    </p:embeddedFont>
    <p:embeddedFont>
      <p:font typeface="Open Sans Ultra-Bold Italics" charset="1" panose="000000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64" Target="slides/slide13.xml" Type="http://schemas.openxmlformats.org/officeDocument/2006/relationships/slide"/><Relationship Id="rId65" Target="slides/slide14.xml" Type="http://schemas.openxmlformats.org/officeDocument/2006/relationships/slide"/><Relationship Id="rId66" Target="slides/slide15.xml" Type="http://schemas.openxmlformats.org/officeDocument/2006/relationships/slide"/><Relationship Id="rId67" Target="slides/slide16.xml" Type="http://schemas.openxmlformats.org/officeDocument/2006/relationships/slide"/><Relationship Id="rId68" Target="slides/slide17.xml" Type="http://schemas.openxmlformats.org/officeDocument/2006/relationships/slide"/><Relationship Id="rId69" Target="slides/slide18.xml" Type="http://schemas.openxmlformats.org/officeDocument/2006/relationships/slide"/><Relationship Id="rId7" Target="fonts/font7.fntdata" Type="http://schemas.openxmlformats.org/officeDocument/2006/relationships/font"/><Relationship Id="rId70" Target="slides/slide19.xml" Type="http://schemas.openxmlformats.org/officeDocument/2006/relationships/slide"/><Relationship Id="rId71" Target="slides/slide20.xml" Type="http://schemas.openxmlformats.org/officeDocument/2006/relationships/slide"/><Relationship Id="rId72" Target="slides/slide21.xml" Type="http://schemas.openxmlformats.org/officeDocument/2006/relationships/slide"/><Relationship Id="rId73" Target="slides/slide22.xml" Type="http://schemas.openxmlformats.org/officeDocument/2006/relationships/slide"/><Relationship Id="rId74" Target="slides/slide23.xml" Type="http://schemas.openxmlformats.org/officeDocument/2006/relationships/slide"/><Relationship Id="rId75" Target="slides/slide24.xml" Type="http://schemas.openxmlformats.org/officeDocument/2006/relationships/slide"/><Relationship Id="rId76" Target="slides/slide25.xml" Type="http://schemas.openxmlformats.org/officeDocument/2006/relationships/slide"/><Relationship Id="rId77" Target="slides/slide26.xml" Type="http://schemas.openxmlformats.org/officeDocument/2006/relationships/slide"/><Relationship Id="rId78" Target="slides/slide27.xml" Type="http://schemas.openxmlformats.org/officeDocument/2006/relationships/slide"/><Relationship Id="rId79" Target="slides/slide28.xml" Type="http://schemas.openxmlformats.org/officeDocument/2006/relationships/slide"/><Relationship Id="rId8" Target="fonts/font8.fntdata" Type="http://schemas.openxmlformats.org/officeDocument/2006/relationships/font"/><Relationship Id="rId80" Target="slides/slide29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5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58.png" Type="http://schemas.openxmlformats.org/officeDocument/2006/relationships/image"/><Relationship Id="rId25" Target="../media/image59.png" Type="http://schemas.openxmlformats.org/officeDocument/2006/relationships/image"/><Relationship Id="rId26" Target="../media/image60.sv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6305535" y="-4278582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6" y="15972263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14565" y="6644534"/>
            <a:ext cx="6834493" cy="6797213"/>
          </a:xfrm>
          <a:custGeom>
            <a:avLst/>
            <a:gdLst/>
            <a:ahLst/>
            <a:cxnLst/>
            <a:rect r="r" b="b" t="t" l="l"/>
            <a:pathLst>
              <a:path h="6797213" w="6834493">
                <a:moveTo>
                  <a:pt x="0" y="0"/>
                </a:moveTo>
                <a:lnTo>
                  <a:pt x="6834493" y="0"/>
                </a:lnTo>
                <a:lnTo>
                  <a:pt x="6834493" y="6797214"/>
                </a:lnTo>
                <a:lnTo>
                  <a:pt x="0" y="679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319192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9931631" y="0"/>
                </a:moveTo>
                <a:lnTo>
                  <a:pt x="0" y="0"/>
                </a:lnTo>
                <a:lnTo>
                  <a:pt x="0" y="10287000"/>
                </a:lnTo>
                <a:lnTo>
                  <a:pt x="9931631" y="10287000"/>
                </a:lnTo>
                <a:lnTo>
                  <a:pt x="9931631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421179" y="-1917215"/>
            <a:ext cx="8272066" cy="8851433"/>
          </a:xfrm>
          <a:custGeom>
            <a:avLst/>
            <a:gdLst/>
            <a:ahLst/>
            <a:cxnLst/>
            <a:rect r="r" b="b" t="t" l="l"/>
            <a:pathLst>
              <a:path h="8851433" w="8272066">
                <a:moveTo>
                  <a:pt x="0" y="0"/>
                </a:moveTo>
                <a:lnTo>
                  <a:pt x="8272066" y="0"/>
                </a:lnTo>
                <a:lnTo>
                  <a:pt x="8272066" y="8851432"/>
                </a:lnTo>
                <a:lnTo>
                  <a:pt x="0" y="88514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1823" y="1772163"/>
            <a:ext cx="6785081" cy="6742674"/>
          </a:xfrm>
          <a:custGeom>
            <a:avLst/>
            <a:gdLst/>
            <a:ahLst/>
            <a:cxnLst/>
            <a:rect r="r" b="b" t="t" l="l"/>
            <a:pathLst>
              <a:path h="6742674" w="6785081">
                <a:moveTo>
                  <a:pt x="0" y="0"/>
                </a:moveTo>
                <a:lnTo>
                  <a:pt x="6785081" y="0"/>
                </a:lnTo>
                <a:lnTo>
                  <a:pt x="6785081" y="6742674"/>
                </a:lnTo>
                <a:lnTo>
                  <a:pt x="0" y="67426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983769" y="7969026"/>
            <a:ext cx="4018037" cy="803820"/>
            <a:chOff x="0" y="0"/>
            <a:chExt cx="1058248" cy="2117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248" cy="211706"/>
            </a:xfrm>
            <a:custGeom>
              <a:avLst/>
              <a:gdLst/>
              <a:ahLst/>
              <a:cxnLst/>
              <a:rect r="r" b="b" t="t" l="l"/>
              <a:pathLst>
                <a:path h="211706" w="1058248">
                  <a:moveTo>
                    <a:pt x="98266" y="0"/>
                  </a:moveTo>
                  <a:lnTo>
                    <a:pt x="959982" y="0"/>
                  </a:lnTo>
                  <a:cubicBezTo>
                    <a:pt x="986044" y="0"/>
                    <a:pt x="1011038" y="10353"/>
                    <a:pt x="1029467" y="28782"/>
                  </a:cubicBezTo>
                  <a:cubicBezTo>
                    <a:pt x="1047895" y="47210"/>
                    <a:pt x="1058248" y="72205"/>
                    <a:pt x="1058248" y="98266"/>
                  </a:cubicBezTo>
                  <a:lnTo>
                    <a:pt x="1058248" y="113439"/>
                  </a:lnTo>
                  <a:cubicBezTo>
                    <a:pt x="1058248" y="139501"/>
                    <a:pt x="1047895" y="164496"/>
                    <a:pt x="1029467" y="182924"/>
                  </a:cubicBezTo>
                  <a:cubicBezTo>
                    <a:pt x="1011038" y="201353"/>
                    <a:pt x="986044" y="211706"/>
                    <a:pt x="959982" y="211706"/>
                  </a:cubicBezTo>
                  <a:lnTo>
                    <a:pt x="98266" y="211706"/>
                  </a:lnTo>
                  <a:cubicBezTo>
                    <a:pt x="72205" y="211706"/>
                    <a:pt x="47210" y="201353"/>
                    <a:pt x="28782" y="182924"/>
                  </a:cubicBezTo>
                  <a:cubicBezTo>
                    <a:pt x="10353" y="164496"/>
                    <a:pt x="0" y="139501"/>
                    <a:pt x="0" y="113439"/>
                  </a:cubicBezTo>
                  <a:lnTo>
                    <a:pt x="0" y="98266"/>
                  </a:lnTo>
                  <a:cubicBezTo>
                    <a:pt x="0" y="72205"/>
                    <a:pt x="10353" y="47210"/>
                    <a:pt x="28782" y="28782"/>
                  </a:cubicBezTo>
                  <a:cubicBezTo>
                    <a:pt x="47210" y="10353"/>
                    <a:pt x="72205" y="0"/>
                    <a:pt x="98266" y="0"/>
                  </a:cubicBezTo>
                  <a:close/>
                </a:path>
              </a:pathLst>
            </a:custGeom>
            <a:solidFill>
              <a:srgbClr val="99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58248" cy="249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2788425">
            <a:off x="7956978" y="-3297160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8" y="0"/>
                </a:lnTo>
                <a:lnTo>
                  <a:pt x="5676148" y="6254710"/>
                </a:lnTo>
                <a:lnTo>
                  <a:pt x="0" y="6254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1086" y="9258300"/>
            <a:ext cx="2697683" cy="2687873"/>
          </a:xfrm>
          <a:custGeom>
            <a:avLst/>
            <a:gdLst/>
            <a:ahLst/>
            <a:cxnLst/>
            <a:rect r="r" b="b" t="t" l="l"/>
            <a:pathLst>
              <a:path h="2687873" w="2697683">
                <a:moveTo>
                  <a:pt x="0" y="0"/>
                </a:moveTo>
                <a:lnTo>
                  <a:pt x="2697683" y="0"/>
                </a:lnTo>
                <a:lnTo>
                  <a:pt x="2697683" y="2687873"/>
                </a:lnTo>
                <a:lnTo>
                  <a:pt x="0" y="26878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870653" y="-1627532"/>
            <a:ext cx="3741306" cy="3727701"/>
          </a:xfrm>
          <a:custGeom>
            <a:avLst/>
            <a:gdLst/>
            <a:ahLst/>
            <a:cxnLst/>
            <a:rect r="r" b="b" t="t" l="l"/>
            <a:pathLst>
              <a:path h="3727701" w="3741306">
                <a:moveTo>
                  <a:pt x="0" y="0"/>
                </a:moveTo>
                <a:lnTo>
                  <a:pt x="3741306" y="0"/>
                </a:lnTo>
                <a:lnTo>
                  <a:pt x="3741306" y="3727701"/>
                </a:lnTo>
                <a:lnTo>
                  <a:pt x="0" y="37277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9337" y="2163663"/>
            <a:ext cx="3902577" cy="3902577"/>
          </a:xfrm>
          <a:custGeom>
            <a:avLst/>
            <a:gdLst/>
            <a:ahLst/>
            <a:cxnLst/>
            <a:rect r="r" b="b" t="t" l="l"/>
            <a:pathLst>
              <a:path h="3902577" w="3902577">
                <a:moveTo>
                  <a:pt x="0" y="0"/>
                </a:moveTo>
                <a:lnTo>
                  <a:pt x="3902577" y="0"/>
                </a:lnTo>
                <a:lnTo>
                  <a:pt x="3902577" y="3902577"/>
                </a:lnTo>
                <a:lnTo>
                  <a:pt x="0" y="39025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54245" y="2832351"/>
            <a:ext cx="4598240" cy="3103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28"/>
              </a:lnSpc>
            </a:pPr>
            <a:r>
              <a:rPr lang="en-US" sz="12718">
                <a:solidFill>
                  <a:srgbClr val="000000"/>
                </a:solidFill>
                <a:latin typeface="Emmali Semi-Bold"/>
              </a:rPr>
              <a:t>MAZE</a:t>
            </a:r>
          </a:p>
          <a:p>
            <a:pPr>
              <a:lnSpc>
                <a:spcPts val="11828"/>
              </a:lnSpc>
            </a:pPr>
            <a:r>
              <a:rPr lang="en-US" sz="12718">
                <a:solidFill>
                  <a:srgbClr val="000000"/>
                </a:solidFill>
                <a:latin typeface="Emmali Semi-Bold"/>
              </a:rPr>
              <a:t>BANK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9986" y="5474291"/>
            <a:ext cx="3806627" cy="59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7"/>
              </a:lnSpc>
            </a:pPr>
            <a:r>
              <a:rPr lang="en-US" sz="3319">
                <a:solidFill>
                  <a:srgbClr val="000000"/>
                </a:solidFill>
                <a:latin typeface="Poppins Bold"/>
              </a:rPr>
              <a:t>Projeto - Grupo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484643" y="8169668"/>
            <a:ext cx="3016290" cy="3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1889">
                <a:solidFill>
                  <a:srgbClr val="F7F7F7"/>
                </a:solidFill>
                <a:latin typeface="Poppins"/>
              </a:rPr>
              <a:t>Engenharia de Software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6977" y="9726463"/>
            <a:ext cx="8185773" cy="31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1782">
                <a:solidFill>
                  <a:srgbClr val="000000"/>
                </a:solidFill>
                <a:latin typeface="Poppins"/>
              </a:rPr>
              <a:t>Caio Santos, Luiz Carlos Porto, João Victor Ribeiro e Yngrid Guimarães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52718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8015127" y="-2632747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342900"/>
            <a:ext cx="1768060" cy="3367734"/>
          </a:xfrm>
          <a:custGeom>
            <a:avLst/>
            <a:gdLst/>
            <a:ahLst/>
            <a:cxnLst/>
            <a:rect r="r" b="b" t="t" l="l"/>
            <a:pathLst>
              <a:path h="3367734" w="1768060">
                <a:moveTo>
                  <a:pt x="1768060" y="0"/>
                </a:moveTo>
                <a:lnTo>
                  <a:pt x="0" y="0"/>
                </a:lnTo>
                <a:lnTo>
                  <a:pt x="0" y="3367734"/>
                </a:lnTo>
                <a:lnTo>
                  <a:pt x="1768060" y="3367734"/>
                </a:lnTo>
                <a:lnTo>
                  <a:pt x="17680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66396">
            <a:off x="11538523" y="-2968527"/>
            <a:ext cx="9470442" cy="4640516"/>
          </a:xfrm>
          <a:custGeom>
            <a:avLst/>
            <a:gdLst/>
            <a:ahLst/>
            <a:cxnLst/>
            <a:rect r="r" b="b" t="t" l="l"/>
            <a:pathLst>
              <a:path h="4640516" w="9470442">
                <a:moveTo>
                  <a:pt x="0" y="0"/>
                </a:moveTo>
                <a:lnTo>
                  <a:pt x="9470442" y="0"/>
                </a:lnTo>
                <a:lnTo>
                  <a:pt x="9470442" y="4640517"/>
                </a:lnTo>
                <a:lnTo>
                  <a:pt x="0" y="4640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35359" y="8126022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3" y="0"/>
                </a:lnTo>
                <a:lnTo>
                  <a:pt x="3124393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97395" y="1068155"/>
            <a:ext cx="1391054" cy="752908"/>
          </a:xfrm>
          <a:custGeom>
            <a:avLst/>
            <a:gdLst/>
            <a:ahLst/>
            <a:cxnLst/>
            <a:rect r="r" b="b" t="t" l="l"/>
            <a:pathLst>
              <a:path h="752908" w="1391054">
                <a:moveTo>
                  <a:pt x="0" y="0"/>
                </a:moveTo>
                <a:lnTo>
                  <a:pt x="1391055" y="0"/>
                </a:lnTo>
                <a:lnTo>
                  <a:pt x="1391055" y="752908"/>
                </a:lnTo>
                <a:lnTo>
                  <a:pt x="0" y="752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26812" y="929126"/>
            <a:ext cx="7378653" cy="109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6"/>
              </a:lnSpc>
            </a:pPr>
            <a:r>
              <a:rPr lang="en-US" sz="7678">
                <a:solidFill>
                  <a:srgbClr val="000000"/>
                </a:solidFill>
                <a:latin typeface="Emmali Semi-Bold"/>
              </a:rPr>
              <a:t>Testes Unitários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5887" y="2371951"/>
            <a:ext cx="14743413" cy="731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4"/>
              </a:lnSpc>
            </a:pPr>
            <a:r>
              <a:rPr lang="en-US" sz="3181">
                <a:solidFill>
                  <a:srgbClr val="000000"/>
                </a:solidFill>
                <a:latin typeface="Poppins"/>
              </a:rPr>
              <a:t>Os testes unitários eliminam a necessidade de pôr todo o produto em funcionamento simplesmente para testar um 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único requisito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economizando tempo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 e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 proporcionando confiança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.</a:t>
            </a:r>
          </a:p>
          <a:p>
            <a:pPr algn="just">
              <a:lnSpc>
                <a:spcPts val="4454"/>
              </a:lnSpc>
            </a:pPr>
            <a:r>
              <a:rPr lang="en-US" sz="3181">
                <a:solidFill>
                  <a:srgbClr val="000000"/>
                </a:solidFill>
                <a:latin typeface="Poppins"/>
              </a:rPr>
              <a:t> </a:t>
            </a:r>
          </a:p>
          <a:p>
            <a:pPr algn="just">
              <a:lnSpc>
                <a:spcPts val="4454"/>
              </a:lnSpc>
            </a:pPr>
            <a:r>
              <a:rPr lang="en-US" sz="3181">
                <a:solidFill>
                  <a:srgbClr val="000000"/>
                </a:solidFill>
                <a:latin typeface="Poppins"/>
              </a:rPr>
              <a:t>Além disso, 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garante a qualidade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, pois eles verificam se unidades individuais de código (funções, métodos, classes) funcionam conforme o esperado. 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Facilitam a manutenção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, pois quando você altera ou adiciona funcionalidades, os testes unitários podem ser executados para verificar se as mudanças introduziram erros em partes existentes do código. </a:t>
            </a:r>
            <a:r>
              <a:rPr lang="en-US" sz="3181">
                <a:solidFill>
                  <a:srgbClr val="990000"/>
                </a:solidFill>
                <a:latin typeface="Poppins"/>
              </a:rPr>
              <a:t>Facilitam a Refatoração</a:t>
            </a:r>
            <a:r>
              <a:rPr lang="en-US" sz="3181">
                <a:solidFill>
                  <a:srgbClr val="000000"/>
                </a:solidFill>
                <a:latin typeface="Poppins"/>
              </a:rPr>
              <a:t>, pois ao refatorar o código, os testes unitários são cruciais para garantir que as mudanças não quebrem o comportamento existente, mantendo a integridade do software, assim também.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52718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8015127" y="-2632747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7654" y="4877268"/>
            <a:ext cx="6083291" cy="6497507"/>
          </a:xfrm>
          <a:custGeom>
            <a:avLst/>
            <a:gdLst/>
            <a:ahLst/>
            <a:cxnLst/>
            <a:rect r="r" b="b" t="t" l="l"/>
            <a:pathLst>
              <a:path h="6497507" w="6083291">
                <a:moveTo>
                  <a:pt x="0" y="0"/>
                </a:moveTo>
                <a:lnTo>
                  <a:pt x="6083292" y="0"/>
                </a:lnTo>
                <a:lnTo>
                  <a:pt x="6083292" y="6497508"/>
                </a:lnTo>
                <a:lnTo>
                  <a:pt x="0" y="6497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66396">
            <a:off x="11538523" y="-2968527"/>
            <a:ext cx="9470442" cy="4640516"/>
          </a:xfrm>
          <a:custGeom>
            <a:avLst/>
            <a:gdLst/>
            <a:ahLst/>
            <a:cxnLst/>
            <a:rect r="r" b="b" t="t" l="l"/>
            <a:pathLst>
              <a:path h="4640516" w="9470442">
                <a:moveTo>
                  <a:pt x="0" y="0"/>
                </a:moveTo>
                <a:lnTo>
                  <a:pt x="9470442" y="0"/>
                </a:lnTo>
                <a:lnTo>
                  <a:pt x="9470442" y="4640517"/>
                </a:lnTo>
                <a:lnTo>
                  <a:pt x="0" y="4640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35359" y="8126022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3" y="0"/>
                </a:lnTo>
                <a:lnTo>
                  <a:pt x="3124393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60767" y="7698903"/>
            <a:ext cx="2668569" cy="1444363"/>
          </a:xfrm>
          <a:custGeom>
            <a:avLst/>
            <a:gdLst/>
            <a:ahLst/>
            <a:cxnLst/>
            <a:rect r="r" b="b" t="t" l="l"/>
            <a:pathLst>
              <a:path h="1444363" w="2668569">
                <a:moveTo>
                  <a:pt x="0" y="0"/>
                </a:moveTo>
                <a:lnTo>
                  <a:pt x="2668569" y="0"/>
                </a:lnTo>
                <a:lnTo>
                  <a:pt x="2668569" y="1444363"/>
                </a:lnTo>
                <a:lnTo>
                  <a:pt x="0" y="14443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23449" y="3337505"/>
            <a:ext cx="2020551" cy="2309201"/>
          </a:xfrm>
          <a:custGeom>
            <a:avLst/>
            <a:gdLst/>
            <a:ahLst/>
            <a:cxnLst/>
            <a:rect r="r" b="b" t="t" l="l"/>
            <a:pathLst>
              <a:path h="2309201" w="2020551">
                <a:moveTo>
                  <a:pt x="0" y="0"/>
                </a:moveTo>
                <a:lnTo>
                  <a:pt x="2020551" y="0"/>
                </a:lnTo>
                <a:lnTo>
                  <a:pt x="2020551" y="2309201"/>
                </a:lnTo>
                <a:lnTo>
                  <a:pt x="0" y="23092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29925" y="3423230"/>
            <a:ext cx="2066735" cy="2309201"/>
          </a:xfrm>
          <a:custGeom>
            <a:avLst/>
            <a:gdLst/>
            <a:ahLst/>
            <a:cxnLst/>
            <a:rect r="r" b="b" t="t" l="l"/>
            <a:pathLst>
              <a:path h="2309201" w="2066735">
                <a:moveTo>
                  <a:pt x="0" y="0"/>
                </a:moveTo>
                <a:lnTo>
                  <a:pt x="2066735" y="0"/>
                </a:lnTo>
                <a:lnTo>
                  <a:pt x="2066735" y="2309201"/>
                </a:lnTo>
                <a:lnTo>
                  <a:pt x="0" y="23092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3318" y="3337505"/>
            <a:ext cx="2292755" cy="2292755"/>
          </a:xfrm>
          <a:custGeom>
            <a:avLst/>
            <a:gdLst/>
            <a:ahLst/>
            <a:cxnLst/>
            <a:rect r="r" b="b" t="t" l="l"/>
            <a:pathLst>
              <a:path h="2292755" w="2292755">
                <a:moveTo>
                  <a:pt x="0" y="0"/>
                </a:moveTo>
                <a:lnTo>
                  <a:pt x="2292756" y="0"/>
                </a:lnTo>
                <a:lnTo>
                  <a:pt x="2292756" y="2292756"/>
                </a:lnTo>
                <a:lnTo>
                  <a:pt x="0" y="2292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23449" y="7383950"/>
            <a:ext cx="2074268" cy="2074268"/>
          </a:xfrm>
          <a:custGeom>
            <a:avLst/>
            <a:gdLst/>
            <a:ahLst/>
            <a:cxnLst/>
            <a:rect r="r" b="b" t="t" l="l"/>
            <a:pathLst>
              <a:path h="2074268" w="2074268">
                <a:moveTo>
                  <a:pt x="0" y="0"/>
                </a:moveTo>
                <a:lnTo>
                  <a:pt x="2074268" y="0"/>
                </a:lnTo>
                <a:lnTo>
                  <a:pt x="2074268" y="2074268"/>
                </a:lnTo>
                <a:lnTo>
                  <a:pt x="0" y="20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40792" y="7287890"/>
            <a:ext cx="2957464" cy="1970410"/>
          </a:xfrm>
          <a:custGeom>
            <a:avLst/>
            <a:gdLst/>
            <a:ahLst/>
            <a:cxnLst/>
            <a:rect r="r" b="b" t="t" l="l"/>
            <a:pathLst>
              <a:path h="1970410" w="2957464">
                <a:moveTo>
                  <a:pt x="0" y="0"/>
                </a:moveTo>
                <a:lnTo>
                  <a:pt x="2957464" y="0"/>
                </a:lnTo>
                <a:lnTo>
                  <a:pt x="2957464" y="1970410"/>
                </a:lnTo>
                <a:lnTo>
                  <a:pt x="0" y="19704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48738" y="5597699"/>
            <a:ext cx="4259583" cy="1400802"/>
          </a:xfrm>
          <a:custGeom>
            <a:avLst/>
            <a:gdLst/>
            <a:ahLst/>
            <a:cxnLst/>
            <a:rect r="r" b="b" t="t" l="l"/>
            <a:pathLst>
              <a:path h="1400802" w="4259583">
                <a:moveTo>
                  <a:pt x="0" y="0"/>
                </a:moveTo>
                <a:lnTo>
                  <a:pt x="4259583" y="0"/>
                </a:lnTo>
                <a:lnTo>
                  <a:pt x="4259583" y="1400803"/>
                </a:lnTo>
                <a:lnTo>
                  <a:pt x="0" y="140080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6837" y="5044686"/>
            <a:ext cx="2243203" cy="2243203"/>
          </a:xfrm>
          <a:custGeom>
            <a:avLst/>
            <a:gdLst/>
            <a:ahLst/>
            <a:cxnLst/>
            <a:rect r="r" b="b" t="t" l="l"/>
            <a:pathLst>
              <a:path h="2243203" w="2243203">
                <a:moveTo>
                  <a:pt x="0" y="0"/>
                </a:moveTo>
                <a:lnTo>
                  <a:pt x="2243203" y="0"/>
                </a:lnTo>
                <a:lnTo>
                  <a:pt x="2243203" y="2243204"/>
                </a:lnTo>
                <a:lnTo>
                  <a:pt x="0" y="224320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2760" y="1081509"/>
            <a:ext cx="12183900" cy="129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0"/>
              </a:lnSpc>
            </a:pPr>
            <a:r>
              <a:rPr lang="en-US" sz="9091">
                <a:solidFill>
                  <a:srgbClr val="000000"/>
                </a:solidFill>
                <a:latin typeface="Emmali Semi-Bold"/>
              </a:rPr>
              <a:t>Ferramentas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7021839" y="-1790861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0724" y="5361716"/>
            <a:ext cx="2122397" cy="2114680"/>
          </a:xfrm>
          <a:custGeom>
            <a:avLst/>
            <a:gdLst/>
            <a:ahLst/>
            <a:cxnLst/>
            <a:rect r="r" b="b" t="t" l="l"/>
            <a:pathLst>
              <a:path h="2114680" w="2122397">
                <a:moveTo>
                  <a:pt x="0" y="0"/>
                </a:moveTo>
                <a:lnTo>
                  <a:pt x="2122397" y="0"/>
                </a:lnTo>
                <a:lnTo>
                  <a:pt x="2122397" y="2114680"/>
                </a:lnTo>
                <a:lnTo>
                  <a:pt x="0" y="211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07857">
            <a:off x="-1549215" y="6763892"/>
            <a:ext cx="6822313" cy="4988816"/>
          </a:xfrm>
          <a:custGeom>
            <a:avLst/>
            <a:gdLst/>
            <a:ahLst/>
            <a:cxnLst/>
            <a:rect r="r" b="b" t="t" l="l"/>
            <a:pathLst>
              <a:path h="4988816" w="6822313">
                <a:moveTo>
                  <a:pt x="0" y="0"/>
                </a:moveTo>
                <a:lnTo>
                  <a:pt x="6822313" y="0"/>
                </a:lnTo>
                <a:lnTo>
                  <a:pt x="6822313" y="4988816"/>
                </a:lnTo>
                <a:lnTo>
                  <a:pt x="0" y="4988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77060" y="6419056"/>
            <a:ext cx="4073652" cy="4629150"/>
          </a:xfrm>
          <a:custGeom>
            <a:avLst/>
            <a:gdLst/>
            <a:ahLst/>
            <a:cxnLst/>
            <a:rect r="r" b="b" t="t" l="l"/>
            <a:pathLst>
              <a:path h="4629150" w="4073652">
                <a:moveTo>
                  <a:pt x="0" y="0"/>
                </a:moveTo>
                <a:lnTo>
                  <a:pt x="4073652" y="0"/>
                </a:lnTo>
                <a:lnTo>
                  <a:pt x="4073652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3886" y="-792420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3" y="0"/>
                </a:lnTo>
                <a:lnTo>
                  <a:pt x="3124393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01592" y="3133124"/>
            <a:ext cx="14084816" cy="601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Poppins"/>
              </a:rPr>
              <a:t> O Controle de Versão é fundamental para o desenvolvimento de software, pois permite rastrear e gerenciar as mudanças feitas no código-fonte ao longo do tempo.</a:t>
            </a:r>
          </a:p>
          <a:p>
            <a:pPr algn="ctr">
              <a:lnSpc>
                <a:spcPts val="4740"/>
              </a:lnSpc>
            </a:pPr>
          </a:p>
          <a:p>
            <a:pPr algn="ctr">
              <a:lnSpc>
                <a:spcPts val="4740"/>
              </a:lnSpc>
            </a:pPr>
          </a:p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Poppins"/>
              </a:rPr>
              <a:t>Registro de Mudanças;</a:t>
            </a:r>
          </a:p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Poppins"/>
              </a:rPr>
              <a:t>Reversão e Recuperação;</a:t>
            </a:r>
          </a:p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Poppins"/>
              </a:rPr>
              <a:t>Trabalho Colaborativo;</a:t>
            </a:r>
          </a:p>
          <a:p>
            <a:pPr algn="ctr">
              <a:lnSpc>
                <a:spcPts val="4740"/>
              </a:lnSpc>
            </a:pPr>
            <a:r>
              <a:rPr lang="en-US" sz="3386">
                <a:solidFill>
                  <a:srgbClr val="000000"/>
                </a:solidFill>
                <a:latin typeface="Poppins"/>
              </a:rPr>
              <a:t>Experimentação e Ramificação.</a:t>
            </a:r>
          </a:p>
          <a:p>
            <a:pPr algn="ctr">
              <a:lnSpc>
                <a:spcPts val="474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09484" y="1190341"/>
            <a:ext cx="926039" cy="1198756"/>
          </a:xfrm>
          <a:custGeom>
            <a:avLst/>
            <a:gdLst/>
            <a:ahLst/>
            <a:cxnLst/>
            <a:rect r="r" b="b" t="t" l="l"/>
            <a:pathLst>
              <a:path h="1198756" w="926039">
                <a:moveTo>
                  <a:pt x="0" y="0"/>
                </a:moveTo>
                <a:lnTo>
                  <a:pt x="926039" y="0"/>
                </a:lnTo>
                <a:lnTo>
                  <a:pt x="926039" y="1198756"/>
                </a:lnTo>
                <a:lnTo>
                  <a:pt x="0" y="1198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53967" y="1420752"/>
            <a:ext cx="13087746" cy="89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sz="7022">
                <a:solidFill>
                  <a:srgbClr val="000000"/>
                </a:solidFill>
                <a:latin typeface="Emmali Semi-Bold"/>
              </a:rPr>
              <a:t> Controle de Versão do Código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7272724" y="-1790861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0724" y="5456966"/>
            <a:ext cx="2122397" cy="2114680"/>
          </a:xfrm>
          <a:custGeom>
            <a:avLst/>
            <a:gdLst/>
            <a:ahLst/>
            <a:cxnLst/>
            <a:rect r="r" b="b" t="t" l="l"/>
            <a:pathLst>
              <a:path h="2114680" w="2122397">
                <a:moveTo>
                  <a:pt x="0" y="0"/>
                </a:moveTo>
                <a:lnTo>
                  <a:pt x="2122397" y="0"/>
                </a:lnTo>
                <a:lnTo>
                  <a:pt x="2122397" y="2114680"/>
                </a:lnTo>
                <a:lnTo>
                  <a:pt x="0" y="211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07857">
            <a:off x="-1549215" y="6763892"/>
            <a:ext cx="6822313" cy="4988816"/>
          </a:xfrm>
          <a:custGeom>
            <a:avLst/>
            <a:gdLst/>
            <a:ahLst/>
            <a:cxnLst/>
            <a:rect r="r" b="b" t="t" l="l"/>
            <a:pathLst>
              <a:path h="4988816" w="6822313">
                <a:moveTo>
                  <a:pt x="0" y="0"/>
                </a:moveTo>
                <a:lnTo>
                  <a:pt x="6822313" y="0"/>
                </a:lnTo>
                <a:lnTo>
                  <a:pt x="6822313" y="4988816"/>
                </a:lnTo>
                <a:lnTo>
                  <a:pt x="0" y="4988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77060" y="6419056"/>
            <a:ext cx="4073652" cy="4629150"/>
          </a:xfrm>
          <a:custGeom>
            <a:avLst/>
            <a:gdLst/>
            <a:ahLst/>
            <a:cxnLst/>
            <a:rect r="r" b="b" t="t" l="l"/>
            <a:pathLst>
              <a:path h="4629150" w="4073652">
                <a:moveTo>
                  <a:pt x="0" y="0"/>
                </a:moveTo>
                <a:lnTo>
                  <a:pt x="4073652" y="0"/>
                </a:lnTo>
                <a:lnTo>
                  <a:pt x="4073652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3886" y="-792420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3" y="0"/>
                </a:lnTo>
                <a:lnTo>
                  <a:pt x="3124393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474" y="830770"/>
            <a:ext cx="13504504" cy="89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sz="7022">
                <a:solidFill>
                  <a:srgbClr val="000000"/>
                </a:solidFill>
                <a:latin typeface="Emmali Semi-Bold"/>
              </a:rPr>
              <a:t> Controle de Versão do Código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58449"/>
            <a:ext cx="16230600" cy="366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6">
                <a:solidFill>
                  <a:srgbClr val="000000"/>
                </a:solidFill>
                <a:latin typeface="Poppins"/>
              </a:rPr>
              <a:t>O Controle de Versão é realizado através de ações como:</a:t>
            </a:r>
          </a:p>
          <a:p>
            <a:pPr algn="just">
              <a:lnSpc>
                <a:spcPts val="4152"/>
              </a:lnSpc>
            </a:pPr>
            <a:r>
              <a:rPr lang="en-US" sz="2966">
                <a:solidFill>
                  <a:srgbClr val="000000"/>
                </a:solidFill>
                <a:latin typeface="Poppins Bold"/>
              </a:rPr>
              <a:t>Commit:</a:t>
            </a:r>
            <a:r>
              <a:rPr lang="en-US" sz="2966">
                <a:solidFill>
                  <a:srgbClr val="000000"/>
                </a:solidFill>
                <a:latin typeface="Poppins"/>
              </a:rPr>
              <a:t> Os desenvolvedores fazem commits para gravar suas alterações no repositório. Cada commit cria um ponto na história do código.</a:t>
            </a:r>
          </a:p>
          <a:p>
            <a:pPr algn="just">
              <a:lnSpc>
                <a:spcPts val="4152"/>
              </a:lnSpc>
            </a:pPr>
          </a:p>
          <a:p>
            <a:pPr algn="just">
              <a:lnSpc>
                <a:spcPts val="4152"/>
              </a:lnSpc>
            </a:pPr>
            <a:r>
              <a:rPr lang="en-US" sz="2966">
                <a:solidFill>
                  <a:srgbClr val="000000"/>
                </a:solidFill>
                <a:latin typeface="Poppins Bold"/>
              </a:rPr>
              <a:t>Branching (Ramificação):</a:t>
            </a:r>
            <a:r>
              <a:rPr lang="en-US" sz="2966">
                <a:solidFill>
                  <a:srgbClr val="000000"/>
                </a:solidFill>
                <a:latin typeface="Poppins"/>
              </a:rPr>
              <a:t> Os desenvolvedores podem criar ramificações do código principal para trabalhar em novos recursos ou correções sem interferir no código principal.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3034" y="5761322"/>
            <a:ext cx="10138891" cy="157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6">
                <a:solidFill>
                  <a:srgbClr val="000000"/>
                </a:solidFill>
                <a:latin typeface="Poppins Bold"/>
              </a:rPr>
              <a:t>Merge (Mesclagem):</a:t>
            </a:r>
            <a:r>
              <a:rPr lang="en-US" sz="2966">
                <a:solidFill>
                  <a:srgbClr val="000000"/>
                </a:solidFill>
                <a:latin typeface="Poppins"/>
              </a:rPr>
              <a:t> Quando o trabalho em uma ramificação é concluído e testado, as mudanças são mescladas de volta ao código principal.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8768" y="7781475"/>
            <a:ext cx="9623157" cy="209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2"/>
              </a:lnSpc>
            </a:pPr>
            <a:r>
              <a:rPr lang="en-US" sz="2966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966">
                <a:solidFill>
                  <a:srgbClr val="000000"/>
                </a:solidFill>
                <a:latin typeface="Poppins Bold"/>
              </a:rPr>
              <a:t>Pull Requests (Solicitações de Pull):</a:t>
            </a:r>
            <a:r>
              <a:rPr lang="en-US" sz="2966">
                <a:solidFill>
                  <a:srgbClr val="000000"/>
                </a:solidFill>
                <a:latin typeface="Poppins"/>
              </a:rPr>
              <a:t> Em sistemas como o Git, os desenvolvedores enviam solicitações de pull para revisão antes de mesclar suas alterações no código principal.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171958" y="600359"/>
            <a:ext cx="926039" cy="1198756"/>
          </a:xfrm>
          <a:custGeom>
            <a:avLst/>
            <a:gdLst/>
            <a:ahLst/>
            <a:cxnLst/>
            <a:rect r="r" b="b" t="t" l="l"/>
            <a:pathLst>
              <a:path h="1198756" w="926039">
                <a:moveTo>
                  <a:pt x="0" y="0"/>
                </a:moveTo>
                <a:lnTo>
                  <a:pt x="926040" y="0"/>
                </a:lnTo>
                <a:lnTo>
                  <a:pt x="926040" y="1198756"/>
                </a:lnTo>
                <a:lnTo>
                  <a:pt x="0" y="1198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24374" y="-3962638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063">
            <a:off x="14416999" y="-3178622"/>
            <a:ext cx="9209818" cy="9159583"/>
          </a:xfrm>
          <a:custGeom>
            <a:avLst/>
            <a:gdLst/>
            <a:ahLst/>
            <a:cxnLst/>
            <a:rect r="r" b="b" t="t" l="l"/>
            <a:pathLst>
              <a:path h="9159583" w="9209818">
                <a:moveTo>
                  <a:pt x="0" y="0"/>
                </a:moveTo>
                <a:lnTo>
                  <a:pt x="9209818" y="0"/>
                </a:lnTo>
                <a:lnTo>
                  <a:pt x="9209818" y="9159583"/>
                </a:lnTo>
                <a:lnTo>
                  <a:pt x="0" y="915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72262" y="6053283"/>
            <a:ext cx="4781580" cy="5433613"/>
          </a:xfrm>
          <a:custGeom>
            <a:avLst/>
            <a:gdLst/>
            <a:ahLst/>
            <a:cxnLst/>
            <a:rect r="r" b="b" t="t" l="l"/>
            <a:pathLst>
              <a:path h="5433613" w="4781580">
                <a:moveTo>
                  <a:pt x="0" y="0"/>
                </a:moveTo>
                <a:lnTo>
                  <a:pt x="4781580" y="0"/>
                </a:lnTo>
                <a:lnTo>
                  <a:pt x="4781580" y="5433614"/>
                </a:lnTo>
                <a:lnTo>
                  <a:pt x="0" y="5433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01172" y="-772384"/>
            <a:ext cx="2895447" cy="2884918"/>
          </a:xfrm>
          <a:custGeom>
            <a:avLst/>
            <a:gdLst/>
            <a:ahLst/>
            <a:cxnLst/>
            <a:rect r="r" b="b" t="t" l="l"/>
            <a:pathLst>
              <a:path h="2884918" w="2895447">
                <a:moveTo>
                  <a:pt x="0" y="0"/>
                </a:moveTo>
                <a:lnTo>
                  <a:pt x="2895447" y="0"/>
                </a:lnTo>
                <a:lnTo>
                  <a:pt x="2895447" y="2884918"/>
                </a:lnTo>
                <a:lnTo>
                  <a:pt x="0" y="28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7358" y="1361522"/>
            <a:ext cx="1907096" cy="1907096"/>
          </a:xfrm>
          <a:custGeom>
            <a:avLst/>
            <a:gdLst/>
            <a:ahLst/>
            <a:cxnLst/>
            <a:rect r="r" b="b" t="t" l="l"/>
            <a:pathLst>
              <a:path h="1907096" w="1907096">
                <a:moveTo>
                  <a:pt x="0" y="0"/>
                </a:moveTo>
                <a:lnTo>
                  <a:pt x="1907096" y="0"/>
                </a:lnTo>
                <a:lnTo>
                  <a:pt x="1907096" y="1907095"/>
                </a:lnTo>
                <a:lnTo>
                  <a:pt x="0" y="1907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8528" y="1943197"/>
            <a:ext cx="12059436" cy="237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1"/>
              </a:lnSpc>
            </a:pPr>
            <a:r>
              <a:rPr lang="en-US" sz="8392">
                <a:solidFill>
                  <a:srgbClr val="000000"/>
                </a:solidFill>
                <a:latin typeface="Emmali Semi-Bold"/>
              </a:rPr>
              <a:t>Fluxo de Trabalho Organizado pelo GitFlow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4074" y="5017240"/>
            <a:ext cx="12888720" cy="387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oppins"/>
              </a:rPr>
              <a:t>O git flow é bem útil na organização do projeto. Ele mantém uma estrutura clara do ciclo de vida do código e facilita o entendimento do estado atual do desenvolvimento. </a:t>
            </a:r>
          </a:p>
          <a:p>
            <a:pPr algn="just">
              <a:lnSpc>
                <a:spcPts val="4337"/>
              </a:lnSpc>
            </a:pPr>
          </a:p>
          <a:p>
            <a:pPr algn="just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oppins"/>
              </a:rPr>
              <a:t>Além disso, facilita a separação das funcionalidades e o controle sobre o que está acontecendo no projeto.</a:t>
            </a:r>
          </a:p>
          <a:p>
            <a:pPr algn="just">
              <a:lnSpc>
                <a:spcPts val="433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8685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196" y="3010126"/>
            <a:ext cx="7134759" cy="5252966"/>
          </a:xfrm>
          <a:custGeom>
            <a:avLst/>
            <a:gdLst/>
            <a:ahLst/>
            <a:cxnLst/>
            <a:rect r="r" b="b" t="t" l="l"/>
            <a:pathLst>
              <a:path h="5252966" w="7134759">
                <a:moveTo>
                  <a:pt x="0" y="0"/>
                </a:moveTo>
                <a:lnTo>
                  <a:pt x="7134759" y="0"/>
                </a:lnTo>
                <a:lnTo>
                  <a:pt x="7134759" y="5252965"/>
                </a:lnTo>
                <a:lnTo>
                  <a:pt x="0" y="525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96496" y="0"/>
            <a:ext cx="9748343" cy="10587417"/>
            <a:chOff x="0" y="0"/>
            <a:chExt cx="2567465" cy="278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7465" cy="2788456"/>
            </a:xfrm>
            <a:custGeom>
              <a:avLst/>
              <a:gdLst/>
              <a:ahLst/>
              <a:cxnLst/>
              <a:rect r="r" b="b" t="t" l="l"/>
              <a:pathLst>
                <a:path h="2788456" w="2567465">
                  <a:moveTo>
                    <a:pt x="0" y="0"/>
                  </a:moveTo>
                  <a:lnTo>
                    <a:pt x="2567465" y="0"/>
                  </a:lnTo>
                  <a:lnTo>
                    <a:pt x="2567465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67465" cy="282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0247263">
            <a:off x="15564889" y="4216049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9869245" y="6154019"/>
            <a:ext cx="10463166" cy="11195995"/>
          </a:xfrm>
          <a:custGeom>
            <a:avLst/>
            <a:gdLst/>
            <a:ahLst/>
            <a:cxnLst/>
            <a:rect r="r" b="b" t="t" l="l"/>
            <a:pathLst>
              <a:path h="11195995" w="10463166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49483" y="3841360"/>
            <a:ext cx="7609817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Poppins"/>
              </a:rPr>
              <a:t>Se refere ao momento em que uma nova versão ou atualização de um produto é disponibilizada para os usuários, geralmente implica em mudanças, melhorias, correções de bugs ou adição de novos recursos.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52965" y="-1781514"/>
            <a:ext cx="6631288" cy="5238717"/>
          </a:xfrm>
          <a:custGeom>
            <a:avLst/>
            <a:gdLst/>
            <a:ahLst/>
            <a:cxnLst/>
            <a:rect r="r" b="b" t="t" l="l"/>
            <a:pathLst>
              <a:path h="5238717" w="6631288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49483" y="1923678"/>
            <a:ext cx="575940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7F7F7"/>
                </a:solidFill>
                <a:latin typeface="Emmali Semi-Bold"/>
              </a:rPr>
              <a:t>Release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100828" y="-829534"/>
            <a:ext cx="2322838" cy="2314392"/>
          </a:xfrm>
          <a:custGeom>
            <a:avLst/>
            <a:gdLst/>
            <a:ahLst/>
            <a:cxnLst/>
            <a:rect r="r" b="b" t="t" l="l"/>
            <a:pathLst>
              <a:path h="2314392" w="2322838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7852" y="9720264"/>
            <a:ext cx="1740635" cy="1734306"/>
          </a:xfrm>
          <a:custGeom>
            <a:avLst/>
            <a:gdLst/>
            <a:ahLst/>
            <a:cxnLst/>
            <a:rect r="r" b="b" t="t" l="l"/>
            <a:pathLst>
              <a:path h="1734306" w="1740635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8685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825" y="3010126"/>
            <a:ext cx="7134759" cy="5252966"/>
          </a:xfrm>
          <a:custGeom>
            <a:avLst/>
            <a:gdLst/>
            <a:ahLst/>
            <a:cxnLst/>
            <a:rect r="r" b="b" t="t" l="l"/>
            <a:pathLst>
              <a:path h="5252966" w="7134759">
                <a:moveTo>
                  <a:pt x="0" y="0"/>
                </a:moveTo>
                <a:lnTo>
                  <a:pt x="7134759" y="0"/>
                </a:lnTo>
                <a:lnTo>
                  <a:pt x="7134759" y="5252965"/>
                </a:lnTo>
                <a:lnTo>
                  <a:pt x="0" y="525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47263">
            <a:off x="15564889" y="4216049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9869245" y="6154019"/>
            <a:ext cx="10463166" cy="11195995"/>
          </a:xfrm>
          <a:custGeom>
            <a:avLst/>
            <a:gdLst/>
            <a:ahLst/>
            <a:cxnLst/>
            <a:rect r="r" b="b" t="t" l="l"/>
            <a:pathLst>
              <a:path h="11195995" w="10463166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52965" y="-1781514"/>
            <a:ext cx="6631288" cy="5238717"/>
          </a:xfrm>
          <a:custGeom>
            <a:avLst/>
            <a:gdLst/>
            <a:ahLst/>
            <a:cxnLst/>
            <a:rect r="r" b="b" t="t" l="l"/>
            <a:pathLst>
              <a:path h="5238717" w="6631288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39331" y="3739668"/>
            <a:ext cx="8122916" cy="278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57"/>
              </a:lnSpc>
            </a:pPr>
            <a:r>
              <a:rPr lang="en-US" sz="16183">
                <a:solidFill>
                  <a:srgbClr val="000000"/>
                </a:solidFill>
                <a:latin typeface="Emmali Bold"/>
              </a:rPr>
              <a:t>Produto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00828" y="-829534"/>
            <a:ext cx="2322838" cy="2314392"/>
          </a:xfrm>
          <a:custGeom>
            <a:avLst/>
            <a:gdLst/>
            <a:ahLst/>
            <a:cxnLst/>
            <a:rect r="r" b="b" t="t" l="l"/>
            <a:pathLst>
              <a:path h="2314392" w="2322838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67852" y="9720264"/>
            <a:ext cx="1740635" cy="1734306"/>
          </a:xfrm>
          <a:custGeom>
            <a:avLst/>
            <a:gdLst/>
            <a:ahLst/>
            <a:cxnLst/>
            <a:rect r="r" b="b" t="t" l="l"/>
            <a:pathLst>
              <a:path h="1734306" w="1740635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36128" y="4425627"/>
            <a:ext cx="1723172" cy="1723172"/>
          </a:xfrm>
          <a:custGeom>
            <a:avLst/>
            <a:gdLst/>
            <a:ahLst/>
            <a:cxnLst/>
            <a:rect r="r" b="b" t="t" l="l"/>
            <a:pathLst>
              <a:path h="1723172" w="1723172">
                <a:moveTo>
                  <a:pt x="0" y="0"/>
                </a:moveTo>
                <a:lnTo>
                  <a:pt x="1723172" y="0"/>
                </a:lnTo>
                <a:lnTo>
                  <a:pt x="1723172" y="1723172"/>
                </a:lnTo>
                <a:lnTo>
                  <a:pt x="0" y="17231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282" y="1208294"/>
            <a:ext cx="17251435" cy="7870412"/>
          </a:xfrm>
          <a:custGeom>
            <a:avLst/>
            <a:gdLst/>
            <a:ahLst/>
            <a:cxnLst/>
            <a:rect r="r" b="b" t="t" l="l"/>
            <a:pathLst>
              <a:path h="7870412" w="17251435">
                <a:moveTo>
                  <a:pt x="0" y="0"/>
                </a:moveTo>
                <a:lnTo>
                  <a:pt x="17251436" y="0"/>
                </a:lnTo>
                <a:lnTo>
                  <a:pt x="17251436" y="7870412"/>
                </a:lnTo>
                <a:lnTo>
                  <a:pt x="0" y="7870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396" y="1260401"/>
            <a:ext cx="17339207" cy="7997899"/>
          </a:xfrm>
          <a:custGeom>
            <a:avLst/>
            <a:gdLst/>
            <a:ahLst/>
            <a:cxnLst/>
            <a:rect r="r" b="b" t="t" l="l"/>
            <a:pathLst>
              <a:path h="7997899" w="17339207">
                <a:moveTo>
                  <a:pt x="0" y="0"/>
                </a:moveTo>
                <a:lnTo>
                  <a:pt x="17339208" y="0"/>
                </a:lnTo>
                <a:lnTo>
                  <a:pt x="17339208" y="7997899"/>
                </a:lnTo>
                <a:lnTo>
                  <a:pt x="0" y="799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43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534" y="1090681"/>
            <a:ext cx="17570933" cy="8105639"/>
          </a:xfrm>
          <a:custGeom>
            <a:avLst/>
            <a:gdLst/>
            <a:ahLst/>
            <a:cxnLst/>
            <a:rect r="r" b="b" t="t" l="l"/>
            <a:pathLst>
              <a:path h="8105639" w="17570933">
                <a:moveTo>
                  <a:pt x="0" y="0"/>
                </a:moveTo>
                <a:lnTo>
                  <a:pt x="17570932" y="0"/>
                </a:lnTo>
                <a:lnTo>
                  <a:pt x="17570932" y="8105638"/>
                </a:lnTo>
                <a:lnTo>
                  <a:pt x="0" y="810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1801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35135" y="-1471264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3" y="0"/>
                </a:lnTo>
                <a:lnTo>
                  <a:pt x="3124393" y="3113032"/>
                </a:lnTo>
                <a:lnTo>
                  <a:pt x="0" y="311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2686">
            <a:off x="10823154" y="6674323"/>
            <a:ext cx="10983544" cy="5381937"/>
          </a:xfrm>
          <a:custGeom>
            <a:avLst/>
            <a:gdLst/>
            <a:ahLst/>
            <a:cxnLst/>
            <a:rect r="r" b="b" t="t" l="l"/>
            <a:pathLst>
              <a:path h="5381937" w="10983544">
                <a:moveTo>
                  <a:pt x="0" y="0"/>
                </a:moveTo>
                <a:lnTo>
                  <a:pt x="10983544" y="0"/>
                </a:lnTo>
                <a:lnTo>
                  <a:pt x="10983544" y="5381937"/>
                </a:lnTo>
                <a:lnTo>
                  <a:pt x="0" y="5381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59374" y="4721177"/>
            <a:ext cx="6234545" cy="4114800"/>
          </a:xfrm>
          <a:custGeom>
            <a:avLst/>
            <a:gdLst/>
            <a:ahLst/>
            <a:cxnLst/>
            <a:rect r="r" b="b" t="t" l="l"/>
            <a:pathLst>
              <a:path h="4114800" w="6234545">
                <a:moveTo>
                  <a:pt x="0" y="0"/>
                </a:moveTo>
                <a:lnTo>
                  <a:pt x="6234545" y="0"/>
                </a:lnTo>
                <a:lnTo>
                  <a:pt x="62345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04089"/>
            <a:ext cx="9560139" cy="523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8"/>
              </a:lnSpc>
            </a:pPr>
            <a:r>
              <a:rPr lang="en-US" sz="3270">
                <a:solidFill>
                  <a:srgbClr val="000000"/>
                </a:solidFill>
                <a:latin typeface="Poppins"/>
              </a:rPr>
              <a:t>As atividades de nivelamento deram uma base sólida sobre as principais ferramentas de desenvolvimento de software em grupo.</a:t>
            </a:r>
          </a:p>
          <a:p>
            <a:pPr>
              <a:lnSpc>
                <a:spcPts val="4578"/>
              </a:lnSpc>
            </a:pPr>
          </a:p>
          <a:p>
            <a:pPr>
              <a:lnSpc>
                <a:spcPts val="4578"/>
              </a:lnSpc>
            </a:pPr>
            <a:r>
              <a:rPr lang="en-US" sz="3270">
                <a:solidFill>
                  <a:srgbClr val="000000"/>
                </a:solidFill>
                <a:latin typeface="Poppins"/>
              </a:rPr>
              <a:t> Graças ao tempo dedicado a essas atividades o foco da nossa atenção pôde ficar apenas no desenvolvimento das iterações, e não em questões de gestão de conflitos e organização de código.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472039">
            <a:off x="14046561" y="-4774620"/>
            <a:ext cx="9468289" cy="7479948"/>
          </a:xfrm>
          <a:custGeom>
            <a:avLst/>
            <a:gdLst/>
            <a:ahLst/>
            <a:cxnLst/>
            <a:rect r="r" b="b" t="t" l="l"/>
            <a:pathLst>
              <a:path h="7479948" w="9468289">
                <a:moveTo>
                  <a:pt x="0" y="0"/>
                </a:moveTo>
                <a:lnTo>
                  <a:pt x="9468289" y="0"/>
                </a:lnTo>
                <a:lnTo>
                  <a:pt x="9468289" y="7479948"/>
                </a:lnTo>
                <a:lnTo>
                  <a:pt x="0" y="7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08089" y="1765593"/>
            <a:ext cx="14180719" cy="86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5"/>
              </a:lnSpc>
            </a:pPr>
            <a:r>
              <a:rPr lang="en-US" sz="6515">
                <a:solidFill>
                  <a:srgbClr val="000000"/>
                </a:solidFill>
                <a:latin typeface="Emmali Semi-Bold"/>
              </a:rPr>
              <a:t>Importância das atividades individuais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97314" y="3318202"/>
            <a:ext cx="14180719" cy="86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5"/>
              </a:lnSpc>
            </a:pPr>
            <a:r>
              <a:rPr lang="en-US" sz="6515">
                <a:solidFill>
                  <a:srgbClr val="990000"/>
                </a:solidFill>
                <a:latin typeface="Emmali Semi-Bold"/>
              </a:rPr>
              <a:t>Git e GitHub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301" y="1377441"/>
            <a:ext cx="17489398" cy="7532118"/>
          </a:xfrm>
          <a:custGeom>
            <a:avLst/>
            <a:gdLst/>
            <a:ahLst/>
            <a:cxnLst/>
            <a:rect r="r" b="b" t="t" l="l"/>
            <a:pathLst>
              <a:path h="7532118" w="17489398">
                <a:moveTo>
                  <a:pt x="0" y="0"/>
                </a:moveTo>
                <a:lnTo>
                  <a:pt x="17489398" y="0"/>
                </a:lnTo>
                <a:lnTo>
                  <a:pt x="17489398" y="7532118"/>
                </a:lnTo>
                <a:lnTo>
                  <a:pt x="0" y="7532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633" y="1407543"/>
            <a:ext cx="17438733" cy="7471915"/>
          </a:xfrm>
          <a:custGeom>
            <a:avLst/>
            <a:gdLst/>
            <a:ahLst/>
            <a:cxnLst/>
            <a:rect r="r" b="b" t="t" l="l"/>
            <a:pathLst>
              <a:path h="7471915" w="17438733">
                <a:moveTo>
                  <a:pt x="0" y="0"/>
                </a:moveTo>
                <a:lnTo>
                  <a:pt x="17438734" y="0"/>
                </a:lnTo>
                <a:lnTo>
                  <a:pt x="17438734" y="7471914"/>
                </a:lnTo>
                <a:lnTo>
                  <a:pt x="0" y="747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807" y="1159156"/>
            <a:ext cx="17464387" cy="7968688"/>
          </a:xfrm>
          <a:custGeom>
            <a:avLst/>
            <a:gdLst/>
            <a:ahLst/>
            <a:cxnLst/>
            <a:rect r="r" b="b" t="t" l="l"/>
            <a:pathLst>
              <a:path h="7968688" w="17464387">
                <a:moveTo>
                  <a:pt x="0" y="0"/>
                </a:moveTo>
                <a:lnTo>
                  <a:pt x="17464386" y="0"/>
                </a:lnTo>
                <a:lnTo>
                  <a:pt x="17464386" y="7968688"/>
                </a:lnTo>
                <a:lnTo>
                  <a:pt x="0" y="7968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277" y="1188378"/>
            <a:ext cx="17193445" cy="7910244"/>
          </a:xfrm>
          <a:custGeom>
            <a:avLst/>
            <a:gdLst/>
            <a:ahLst/>
            <a:cxnLst/>
            <a:rect r="r" b="b" t="t" l="l"/>
            <a:pathLst>
              <a:path h="7910244" w="17193445">
                <a:moveTo>
                  <a:pt x="0" y="0"/>
                </a:moveTo>
                <a:lnTo>
                  <a:pt x="17193446" y="0"/>
                </a:lnTo>
                <a:lnTo>
                  <a:pt x="17193446" y="7910244"/>
                </a:lnTo>
                <a:lnTo>
                  <a:pt x="0" y="791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542" y="6900066"/>
            <a:ext cx="9297142" cy="329950"/>
            <a:chOff x="0" y="0"/>
            <a:chExt cx="2448630" cy="86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8630" cy="86900"/>
            </a:xfrm>
            <a:custGeom>
              <a:avLst/>
              <a:gdLst/>
              <a:ahLst/>
              <a:cxnLst/>
              <a:rect r="r" b="b" t="t" l="l"/>
              <a:pathLst>
                <a:path h="86900" w="2448630">
                  <a:moveTo>
                    <a:pt x="0" y="0"/>
                  </a:moveTo>
                  <a:lnTo>
                    <a:pt x="2448630" y="0"/>
                  </a:lnTo>
                  <a:lnTo>
                    <a:pt x="2448630" y="86900"/>
                  </a:lnTo>
                  <a:lnTo>
                    <a:pt x="0" y="86900"/>
                  </a:lnTo>
                  <a:close/>
                </a:path>
              </a:pathLst>
            </a:custGeom>
            <a:solidFill>
              <a:srgbClr val="CFD8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48630" cy="12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463" y="1028700"/>
            <a:ext cx="17515075" cy="8050247"/>
          </a:xfrm>
          <a:custGeom>
            <a:avLst/>
            <a:gdLst/>
            <a:ahLst/>
            <a:cxnLst/>
            <a:rect r="r" b="b" t="t" l="l"/>
            <a:pathLst>
              <a:path h="8050247" w="17515075">
                <a:moveTo>
                  <a:pt x="0" y="0"/>
                </a:moveTo>
                <a:lnTo>
                  <a:pt x="17515074" y="0"/>
                </a:lnTo>
                <a:lnTo>
                  <a:pt x="17515074" y="8050247"/>
                </a:lnTo>
                <a:lnTo>
                  <a:pt x="0" y="805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04723" y="6084867"/>
            <a:ext cx="9297142" cy="329950"/>
            <a:chOff x="0" y="0"/>
            <a:chExt cx="2448630" cy="86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8630" cy="86900"/>
            </a:xfrm>
            <a:custGeom>
              <a:avLst/>
              <a:gdLst/>
              <a:ahLst/>
              <a:cxnLst/>
              <a:rect r="r" b="b" t="t" l="l"/>
              <a:pathLst>
                <a:path h="86900" w="2448630">
                  <a:moveTo>
                    <a:pt x="0" y="0"/>
                  </a:moveTo>
                  <a:lnTo>
                    <a:pt x="2448630" y="0"/>
                  </a:lnTo>
                  <a:lnTo>
                    <a:pt x="2448630" y="86900"/>
                  </a:lnTo>
                  <a:lnTo>
                    <a:pt x="0" y="86900"/>
                  </a:lnTo>
                  <a:close/>
                </a:path>
              </a:pathLst>
            </a:custGeom>
            <a:solidFill>
              <a:srgbClr val="CFD8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48630" cy="125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576" y="697926"/>
            <a:ext cx="2785673" cy="2738458"/>
          </a:xfrm>
          <a:custGeom>
            <a:avLst/>
            <a:gdLst/>
            <a:ahLst/>
            <a:cxnLst/>
            <a:rect r="r" b="b" t="t" l="l"/>
            <a:pathLst>
              <a:path h="2738458" w="2785673">
                <a:moveTo>
                  <a:pt x="0" y="0"/>
                </a:moveTo>
                <a:lnTo>
                  <a:pt x="2785672" y="0"/>
                </a:lnTo>
                <a:lnTo>
                  <a:pt x="2785672" y="2738458"/>
                </a:lnTo>
                <a:lnTo>
                  <a:pt x="0" y="2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0412" y="3379479"/>
            <a:ext cx="1726286" cy="2409790"/>
          </a:xfrm>
          <a:custGeom>
            <a:avLst/>
            <a:gdLst/>
            <a:ahLst/>
            <a:cxnLst/>
            <a:rect r="r" b="b" t="t" l="l"/>
            <a:pathLst>
              <a:path h="2409790" w="1726286">
                <a:moveTo>
                  <a:pt x="0" y="0"/>
                </a:moveTo>
                <a:lnTo>
                  <a:pt x="1726286" y="0"/>
                </a:lnTo>
                <a:lnTo>
                  <a:pt x="1726286" y="2409789"/>
                </a:lnTo>
                <a:lnTo>
                  <a:pt x="0" y="2409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6965" y="3006639"/>
            <a:ext cx="13463577" cy="6251661"/>
          </a:xfrm>
          <a:custGeom>
            <a:avLst/>
            <a:gdLst/>
            <a:ahLst/>
            <a:cxnLst/>
            <a:rect r="r" b="b" t="t" l="l"/>
            <a:pathLst>
              <a:path h="6251661" w="13463577">
                <a:moveTo>
                  <a:pt x="0" y="0"/>
                </a:moveTo>
                <a:lnTo>
                  <a:pt x="13463577" y="0"/>
                </a:lnTo>
                <a:lnTo>
                  <a:pt x="13463577" y="6251661"/>
                </a:lnTo>
                <a:lnTo>
                  <a:pt x="0" y="6251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900" y="1895376"/>
            <a:ext cx="1212368" cy="553108"/>
          </a:xfrm>
          <a:custGeom>
            <a:avLst/>
            <a:gdLst/>
            <a:ahLst/>
            <a:cxnLst/>
            <a:rect r="r" b="b" t="t" l="l"/>
            <a:pathLst>
              <a:path h="553108" w="1212368">
                <a:moveTo>
                  <a:pt x="0" y="0"/>
                </a:moveTo>
                <a:lnTo>
                  <a:pt x="1212368" y="0"/>
                </a:lnTo>
                <a:lnTo>
                  <a:pt x="1212368" y="553108"/>
                </a:lnTo>
                <a:lnTo>
                  <a:pt x="0" y="553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203" y="1028700"/>
            <a:ext cx="17589593" cy="8127334"/>
          </a:xfrm>
          <a:custGeom>
            <a:avLst/>
            <a:gdLst/>
            <a:ahLst/>
            <a:cxnLst/>
            <a:rect r="r" b="b" t="t" l="l"/>
            <a:pathLst>
              <a:path h="8127334" w="17589593">
                <a:moveTo>
                  <a:pt x="0" y="0"/>
                </a:moveTo>
                <a:lnTo>
                  <a:pt x="17589594" y="0"/>
                </a:lnTo>
                <a:lnTo>
                  <a:pt x="17589594" y="8127334"/>
                </a:lnTo>
                <a:lnTo>
                  <a:pt x="0" y="8127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364" y="1111096"/>
            <a:ext cx="17381272" cy="8064807"/>
          </a:xfrm>
          <a:custGeom>
            <a:avLst/>
            <a:gdLst/>
            <a:ahLst/>
            <a:cxnLst/>
            <a:rect r="r" b="b" t="t" l="l"/>
            <a:pathLst>
              <a:path h="8064807" w="17381272">
                <a:moveTo>
                  <a:pt x="0" y="0"/>
                </a:moveTo>
                <a:lnTo>
                  <a:pt x="17381272" y="0"/>
                </a:lnTo>
                <a:lnTo>
                  <a:pt x="17381272" y="8064808"/>
                </a:lnTo>
                <a:lnTo>
                  <a:pt x="0" y="80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2284" y="3170000"/>
            <a:ext cx="13364801" cy="6088300"/>
          </a:xfrm>
          <a:custGeom>
            <a:avLst/>
            <a:gdLst/>
            <a:ahLst/>
            <a:cxnLst/>
            <a:rect r="r" b="b" t="t" l="l"/>
            <a:pathLst>
              <a:path h="6088300" w="13364801">
                <a:moveTo>
                  <a:pt x="0" y="0"/>
                </a:moveTo>
                <a:lnTo>
                  <a:pt x="13364801" y="0"/>
                </a:lnTo>
                <a:lnTo>
                  <a:pt x="13364801" y="6088300"/>
                </a:lnTo>
                <a:lnTo>
                  <a:pt x="0" y="608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576" y="697926"/>
            <a:ext cx="2785673" cy="2738458"/>
          </a:xfrm>
          <a:custGeom>
            <a:avLst/>
            <a:gdLst/>
            <a:ahLst/>
            <a:cxnLst/>
            <a:rect r="r" b="b" t="t" l="l"/>
            <a:pathLst>
              <a:path h="2738458" w="2785673">
                <a:moveTo>
                  <a:pt x="0" y="0"/>
                </a:moveTo>
                <a:lnTo>
                  <a:pt x="2785672" y="0"/>
                </a:lnTo>
                <a:lnTo>
                  <a:pt x="2785672" y="2738458"/>
                </a:lnTo>
                <a:lnTo>
                  <a:pt x="0" y="273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0412" y="3379479"/>
            <a:ext cx="1726286" cy="2409790"/>
          </a:xfrm>
          <a:custGeom>
            <a:avLst/>
            <a:gdLst/>
            <a:ahLst/>
            <a:cxnLst/>
            <a:rect r="r" b="b" t="t" l="l"/>
            <a:pathLst>
              <a:path h="2409790" w="1726286">
                <a:moveTo>
                  <a:pt x="0" y="0"/>
                </a:moveTo>
                <a:lnTo>
                  <a:pt x="1726286" y="0"/>
                </a:lnTo>
                <a:lnTo>
                  <a:pt x="1726286" y="2409789"/>
                </a:lnTo>
                <a:lnTo>
                  <a:pt x="0" y="240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4900" y="2338888"/>
            <a:ext cx="1051712" cy="479813"/>
          </a:xfrm>
          <a:custGeom>
            <a:avLst/>
            <a:gdLst/>
            <a:ahLst/>
            <a:cxnLst/>
            <a:rect r="r" b="b" t="t" l="l"/>
            <a:pathLst>
              <a:path h="479813" w="1051712">
                <a:moveTo>
                  <a:pt x="0" y="0"/>
                </a:moveTo>
                <a:lnTo>
                  <a:pt x="1051712" y="0"/>
                </a:lnTo>
                <a:lnTo>
                  <a:pt x="1051712" y="479813"/>
                </a:lnTo>
                <a:lnTo>
                  <a:pt x="0" y="47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2809671" y="-5124998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76306" y="5970603"/>
            <a:ext cx="11721336" cy="9259855"/>
          </a:xfrm>
          <a:custGeom>
            <a:avLst/>
            <a:gdLst/>
            <a:ahLst/>
            <a:cxnLst/>
            <a:rect r="r" b="b" t="t" l="l"/>
            <a:pathLst>
              <a:path h="9259855" w="11721336">
                <a:moveTo>
                  <a:pt x="0" y="0"/>
                </a:moveTo>
                <a:lnTo>
                  <a:pt x="11721336" y="0"/>
                </a:lnTo>
                <a:lnTo>
                  <a:pt x="11721336" y="9259856"/>
                </a:lnTo>
                <a:lnTo>
                  <a:pt x="0" y="9259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10052">
            <a:off x="-1976833" y="-2203268"/>
            <a:ext cx="9025949" cy="4885295"/>
          </a:xfrm>
          <a:custGeom>
            <a:avLst/>
            <a:gdLst/>
            <a:ahLst/>
            <a:cxnLst/>
            <a:rect r="r" b="b" t="t" l="l"/>
            <a:pathLst>
              <a:path h="4885295" w="9025949">
                <a:moveTo>
                  <a:pt x="0" y="0"/>
                </a:moveTo>
                <a:lnTo>
                  <a:pt x="9025949" y="0"/>
                </a:lnTo>
                <a:lnTo>
                  <a:pt x="9025949" y="4885295"/>
                </a:lnTo>
                <a:lnTo>
                  <a:pt x="0" y="4885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98197" y="-1151324"/>
            <a:ext cx="3741306" cy="3727701"/>
          </a:xfrm>
          <a:custGeom>
            <a:avLst/>
            <a:gdLst/>
            <a:ahLst/>
            <a:cxnLst/>
            <a:rect r="r" b="b" t="t" l="l"/>
            <a:pathLst>
              <a:path h="3727701" w="3741306">
                <a:moveTo>
                  <a:pt x="0" y="0"/>
                </a:moveTo>
                <a:lnTo>
                  <a:pt x="3741306" y="0"/>
                </a:lnTo>
                <a:lnTo>
                  <a:pt x="3741306" y="3727701"/>
                </a:lnTo>
                <a:lnTo>
                  <a:pt x="0" y="3727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1007" y="8497108"/>
            <a:ext cx="1527940" cy="1522384"/>
          </a:xfrm>
          <a:custGeom>
            <a:avLst/>
            <a:gdLst/>
            <a:ahLst/>
            <a:cxnLst/>
            <a:rect r="r" b="b" t="t" l="l"/>
            <a:pathLst>
              <a:path h="1522384" w="1527940">
                <a:moveTo>
                  <a:pt x="0" y="0"/>
                </a:moveTo>
                <a:lnTo>
                  <a:pt x="1527940" y="0"/>
                </a:lnTo>
                <a:lnTo>
                  <a:pt x="1527940" y="1522384"/>
                </a:lnTo>
                <a:lnTo>
                  <a:pt x="0" y="1522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65175" y="2945785"/>
            <a:ext cx="7394125" cy="5936678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0"/>
              <a:stretch>
                <a:fillRect l="-5230" t="-5303" r="-4005" b="-407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57377" y="2538110"/>
            <a:ext cx="7739521" cy="187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9"/>
              </a:lnSpc>
            </a:pPr>
            <a:r>
              <a:rPr lang="en-US" sz="10999">
                <a:solidFill>
                  <a:srgbClr val="000000"/>
                </a:solidFill>
                <a:latin typeface="Emmali Semi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7377" y="4630288"/>
            <a:ext cx="3146245" cy="7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2"/>
              </a:lnSpc>
            </a:pPr>
            <a:r>
              <a:rPr lang="en-US" sz="3951">
                <a:solidFill>
                  <a:srgbClr val="150035"/>
                </a:solidFill>
                <a:latin typeface="Poppins Bold"/>
              </a:rPr>
              <a:t>Alunos: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7377" y="5423119"/>
            <a:ext cx="5574947" cy="65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9"/>
              </a:lnSpc>
            </a:pPr>
            <a:r>
              <a:rPr lang="en-US" sz="3257">
                <a:solidFill>
                  <a:srgbClr val="000000"/>
                </a:solidFill>
                <a:latin typeface="Poppins"/>
              </a:rPr>
              <a:t>Caio Santos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57377" y="6102352"/>
            <a:ext cx="5574947" cy="131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9"/>
              </a:lnSpc>
            </a:pPr>
            <a:r>
              <a:rPr lang="en-US" sz="3257">
                <a:solidFill>
                  <a:srgbClr val="000000"/>
                </a:solidFill>
                <a:latin typeface="Poppins"/>
              </a:rPr>
              <a:t>Luiz Carlos Porto</a:t>
            </a:r>
          </a:p>
          <a:p>
            <a:pPr>
              <a:lnSpc>
                <a:spcPts val="530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204977" y="6784451"/>
            <a:ext cx="6786623" cy="131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9"/>
              </a:lnSpc>
            </a:pPr>
            <a:r>
              <a:rPr lang="en-US" sz="3257">
                <a:solidFill>
                  <a:srgbClr val="000000"/>
                </a:solidFill>
                <a:latin typeface="Poppins"/>
              </a:rPr>
              <a:t> João Victor Ribeiro </a:t>
            </a:r>
          </a:p>
          <a:p>
            <a:pPr>
              <a:lnSpc>
                <a:spcPts val="530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357377" y="7486583"/>
            <a:ext cx="6786623" cy="650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9"/>
              </a:lnSpc>
            </a:pPr>
            <a:r>
              <a:rPr lang="en-US" sz="3257">
                <a:solidFill>
                  <a:srgbClr val="000000"/>
                </a:solidFill>
                <a:latin typeface="Poppins"/>
              </a:rPr>
              <a:t>Yngrid Guimarães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65815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0" y="0"/>
                </a:lnTo>
                <a:lnTo>
                  <a:pt x="99316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7272724" y="-1790861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0724" y="5361716"/>
            <a:ext cx="2122397" cy="2114680"/>
          </a:xfrm>
          <a:custGeom>
            <a:avLst/>
            <a:gdLst/>
            <a:ahLst/>
            <a:cxnLst/>
            <a:rect r="r" b="b" t="t" l="l"/>
            <a:pathLst>
              <a:path h="2114680" w="2122397">
                <a:moveTo>
                  <a:pt x="0" y="0"/>
                </a:moveTo>
                <a:lnTo>
                  <a:pt x="2122397" y="0"/>
                </a:lnTo>
                <a:lnTo>
                  <a:pt x="2122397" y="2114680"/>
                </a:lnTo>
                <a:lnTo>
                  <a:pt x="0" y="2114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07857">
            <a:off x="-1549215" y="6763892"/>
            <a:ext cx="6822313" cy="4988816"/>
          </a:xfrm>
          <a:custGeom>
            <a:avLst/>
            <a:gdLst/>
            <a:ahLst/>
            <a:cxnLst/>
            <a:rect r="r" b="b" t="t" l="l"/>
            <a:pathLst>
              <a:path h="4988816" w="6822313">
                <a:moveTo>
                  <a:pt x="0" y="0"/>
                </a:moveTo>
                <a:lnTo>
                  <a:pt x="6822313" y="0"/>
                </a:lnTo>
                <a:lnTo>
                  <a:pt x="6822313" y="4988816"/>
                </a:lnTo>
                <a:lnTo>
                  <a:pt x="0" y="4988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7060" y="6419056"/>
            <a:ext cx="4073652" cy="4629150"/>
          </a:xfrm>
          <a:custGeom>
            <a:avLst/>
            <a:gdLst/>
            <a:ahLst/>
            <a:cxnLst/>
            <a:rect r="r" b="b" t="t" l="l"/>
            <a:pathLst>
              <a:path h="4629150" w="4073652">
                <a:moveTo>
                  <a:pt x="0" y="0"/>
                </a:moveTo>
                <a:lnTo>
                  <a:pt x="4073652" y="0"/>
                </a:lnTo>
                <a:lnTo>
                  <a:pt x="4073652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88516" y="-792420"/>
            <a:ext cx="3124393" cy="3113032"/>
          </a:xfrm>
          <a:custGeom>
            <a:avLst/>
            <a:gdLst/>
            <a:ahLst/>
            <a:cxnLst/>
            <a:rect r="r" b="b" t="t" l="l"/>
            <a:pathLst>
              <a:path h="3113032" w="3124393">
                <a:moveTo>
                  <a:pt x="0" y="0"/>
                </a:moveTo>
                <a:lnTo>
                  <a:pt x="3124392" y="0"/>
                </a:lnTo>
                <a:lnTo>
                  <a:pt x="3124392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59678"/>
            <a:ext cx="16009308" cy="86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6519">
                <a:solidFill>
                  <a:srgbClr val="000000"/>
                </a:solidFill>
                <a:latin typeface="Emmali Semi-Bold"/>
              </a:rPr>
              <a:t> Lições Aprendidas e Desafios Vivenciados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48414" y="3022681"/>
            <a:ext cx="9819772" cy="533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02"/>
              </a:lnSpc>
            </a:pPr>
            <a:r>
              <a:rPr lang="en-US" sz="3358">
                <a:solidFill>
                  <a:srgbClr val="000000"/>
                </a:solidFill>
                <a:latin typeface="Poppins"/>
              </a:rPr>
              <a:t>A disciplina foi importante para dar uma noção de como o software de verdade é feito no mercado de trabalho. </a:t>
            </a:r>
          </a:p>
          <a:p>
            <a:pPr algn="just">
              <a:lnSpc>
                <a:spcPts val="4702"/>
              </a:lnSpc>
            </a:pPr>
          </a:p>
          <a:p>
            <a:pPr algn="just">
              <a:lnSpc>
                <a:spcPts val="4702"/>
              </a:lnSpc>
            </a:pPr>
            <a:r>
              <a:rPr lang="en-US" sz="3358">
                <a:solidFill>
                  <a:srgbClr val="000000"/>
                </a:solidFill>
                <a:latin typeface="Poppins"/>
              </a:rPr>
              <a:t>Comunicação e organização certamente são habilidades que fazem toda diferença no desenvolvimento de um projeto, e que portanto, foram necessárias serem desenvolvidas ao longo do semestre.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8685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196" y="3010126"/>
            <a:ext cx="7134759" cy="5252966"/>
          </a:xfrm>
          <a:custGeom>
            <a:avLst/>
            <a:gdLst/>
            <a:ahLst/>
            <a:cxnLst/>
            <a:rect r="r" b="b" t="t" l="l"/>
            <a:pathLst>
              <a:path h="5252966" w="7134759">
                <a:moveTo>
                  <a:pt x="0" y="0"/>
                </a:moveTo>
                <a:lnTo>
                  <a:pt x="7134759" y="0"/>
                </a:lnTo>
                <a:lnTo>
                  <a:pt x="7134759" y="5252965"/>
                </a:lnTo>
                <a:lnTo>
                  <a:pt x="0" y="525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96496" y="0"/>
            <a:ext cx="9748343" cy="10587417"/>
            <a:chOff x="0" y="0"/>
            <a:chExt cx="2567465" cy="278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7465" cy="2788456"/>
            </a:xfrm>
            <a:custGeom>
              <a:avLst/>
              <a:gdLst/>
              <a:ahLst/>
              <a:cxnLst/>
              <a:rect r="r" b="b" t="t" l="l"/>
              <a:pathLst>
                <a:path h="2788456" w="2567465">
                  <a:moveTo>
                    <a:pt x="0" y="0"/>
                  </a:moveTo>
                  <a:lnTo>
                    <a:pt x="2567465" y="0"/>
                  </a:lnTo>
                  <a:lnTo>
                    <a:pt x="2567465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67465" cy="282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0247263">
            <a:off x="15564889" y="4216049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9869245" y="6154019"/>
            <a:ext cx="10463166" cy="11195995"/>
          </a:xfrm>
          <a:custGeom>
            <a:avLst/>
            <a:gdLst/>
            <a:ahLst/>
            <a:cxnLst/>
            <a:rect r="r" b="b" t="t" l="l"/>
            <a:pathLst>
              <a:path h="11195995" w="10463166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02831" y="3107929"/>
            <a:ext cx="8129961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Poppins"/>
              </a:rPr>
              <a:t>Alguns dos pontos positivos foram a visão ampliada de como é a execução de um projeto, como funciona o GitHub e o GitFlow e também a experiência de um desenvolvimento em equipe.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52965" y="-1781514"/>
            <a:ext cx="6631288" cy="5238717"/>
          </a:xfrm>
          <a:custGeom>
            <a:avLst/>
            <a:gdLst/>
            <a:ahLst/>
            <a:cxnLst/>
            <a:rect r="r" b="b" t="t" l="l"/>
            <a:pathLst>
              <a:path h="5238717" w="6631288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423099"/>
            <a:ext cx="7887502" cy="247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1"/>
              </a:lnSpc>
            </a:pPr>
            <a:r>
              <a:rPr lang="en-US" sz="7137">
                <a:solidFill>
                  <a:srgbClr val="F7F7F7"/>
                </a:solidFill>
                <a:latin typeface="Emmali Semi-Bold"/>
              </a:rPr>
              <a:t>Pontos Positivos da Disciplina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122001" y="-829534"/>
            <a:ext cx="2322838" cy="2314392"/>
          </a:xfrm>
          <a:custGeom>
            <a:avLst/>
            <a:gdLst/>
            <a:ahLst/>
            <a:cxnLst/>
            <a:rect r="r" b="b" t="t" l="l"/>
            <a:pathLst>
              <a:path h="2314392" w="2322838">
                <a:moveTo>
                  <a:pt x="0" y="0"/>
                </a:moveTo>
                <a:lnTo>
                  <a:pt x="2322839" y="0"/>
                </a:lnTo>
                <a:lnTo>
                  <a:pt x="2322839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7852" y="9720264"/>
            <a:ext cx="1740635" cy="1734306"/>
          </a:xfrm>
          <a:custGeom>
            <a:avLst/>
            <a:gdLst/>
            <a:ahLst/>
            <a:cxnLst/>
            <a:rect r="r" b="b" t="t" l="l"/>
            <a:pathLst>
              <a:path h="1734306" w="1740635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10650" y="6194029"/>
            <a:ext cx="1050626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7F7F7"/>
                </a:solidFill>
                <a:latin typeface="Emmali Semi-Bold"/>
              </a:rPr>
              <a:t>Sugestões de Melhoria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2831" y="7577139"/>
            <a:ext cx="812996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Poppins"/>
              </a:rPr>
              <a:t>Deixar livre qual linguagem e frameworks a equipe quiser escolher, mais clareza nas explicações em sala.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043982">
            <a:off x="-1337876" y="-1352660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0" y="15972264"/>
                </a:moveTo>
                <a:lnTo>
                  <a:pt x="14926807" y="15972264"/>
                </a:lnTo>
                <a:lnTo>
                  <a:pt x="14926807" y="0"/>
                </a:lnTo>
                <a:lnTo>
                  <a:pt x="0" y="0"/>
                </a:lnTo>
                <a:lnTo>
                  <a:pt x="0" y="159722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7804" y="5086709"/>
            <a:ext cx="11607071" cy="10968682"/>
          </a:xfrm>
          <a:custGeom>
            <a:avLst/>
            <a:gdLst/>
            <a:ahLst/>
            <a:cxnLst/>
            <a:rect r="r" b="b" t="t" l="l"/>
            <a:pathLst>
              <a:path h="10968682" w="11607071">
                <a:moveTo>
                  <a:pt x="0" y="0"/>
                </a:moveTo>
                <a:lnTo>
                  <a:pt x="11607070" y="0"/>
                </a:lnTo>
                <a:lnTo>
                  <a:pt x="11607070" y="10968681"/>
                </a:lnTo>
                <a:lnTo>
                  <a:pt x="0" y="1096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661445"/>
            <a:ext cx="9805828" cy="6631191"/>
          </a:xfrm>
          <a:custGeom>
            <a:avLst/>
            <a:gdLst/>
            <a:ahLst/>
            <a:cxnLst/>
            <a:rect r="r" b="b" t="t" l="l"/>
            <a:pathLst>
              <a:path h="6631191" w="9805828">
                <a:moveTo>
                  <a:pt x="0" y="0"/>
                </a:moveTo>
                <a:lnTo>
                  <a:pt x="9805828" y="0"/>
                </a:lnTo>
                <a:lnTo>
                  <a:pt x="9805828" y="6631191"/>
                </a:lnTo>
                <a:lnTo>
                  <a:pt x="0" y="663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00186" y="2807846"/>
            <a:ext cx="3426149" cy="3413690"/>
          </a:xfrm>
          <a:custGeom>
            <a:avLst/>
            <a:gdLst/>
            <a:ahLst/>
            <a:cxnLst/>
            <a:rect r="r" b="b" t="t" l="l"/>
            <a:pathLst>
              <a:path h="3413690" w="3426149">
                <a:moveTo>
                  <a:pt x="0" y="0"/>
                </a:moveTo>
                <a:lnTo>
                  <a:pt x="3426149" y="0"/>
                </a:lnTo>
                <a:lnTo>
                  <a:pt x="3426149" y="3413690"/>
                </a:lnTo>
                <a:lnTo>
                  <a:pt x="0" y="3413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00851" y="588609"/>
            <a:ext cx="2529551" cy="2520353"/>
          </a:xfrm>
          <a:custGeom>
            <a:avLst/>
            <a:gdLst/>
            <a:ahLst/>
            <a:cxnLst/>
            <a:rect r="r" b="b" t="t" l="l"/>
            <a:pathLst>
              <a:path h="2520353" w="2529551">
                <a:moveTo>
                  <a:pt x="0" y="0"/>
                </a:moveTo>
                <a:lnTo>
                  <a:pt x="2529551" y="0"/>
                </a:lnTo>
                <a:lnTo>
                  <a:pt x="2529551" y="2520353"/>
                </a:lnTo>
                <a:lnTo>
                  <a:pt x="0" y="2520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347735">
            <a:off x="-3489960" y="-3945359"/>
            <a:ext cx="9470442" cy="4640516"/>
          </a:xfrm>
          <a:custGeom>
            <a:avLst/>
            <a:gdLst/>
            <a:ahLst/>
            <a:cxnLst/>
            <a:rect r="r" b="b" t="t" l="l"/>
            <a:pathLst>
              <a:path h="4640516" w="9470442">
                <a:moveTo>
                  <a:pt x="0" y="0"/>
                </a:moveTo>
                <a:lnTo>
                  <a:pt x="9470441" y="0"/>
                </a:lnTo>
                <a:lnTo>
                  <a:pt x="9470441" y="4640516"/>
                </a:lnTo>
                <a:lnTo>
                  <a:pt x="0" y="4640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29608" y="1476820"/>
            <a:ext cx="1189417" cy="1118052"/>
          </a:xfrm>
          <a:custGeom>
            <a:avLst/>
            <a:gdLst/>
            <a:ahLst/>
            <a:cxnLst/>
            <a:rect r="r" b="b" t="t" l="l"/>
            <a:pathLst>
              <a:path h="1118052" w="1189417">
                <a:moveTo>
                  <a:pt x="0" y="0"/>
                </a:moveTo>
                <a:lnTo>
                  <a:pt x="1189417" y="0"/>
                </a:lnTo>
                <a:lnTo>
                  <a:pt x="1189417" y="1118052"/>
                </a:lnTo>
                <a:lnTo>
                  <a:pt x="0" y="1118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5260" y="1366147"/>
            <a:ext cx="6451895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Emmali Semi-Bold"/>
              </a:rPr>
              <a:t>Tratamento de Conflitos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56640" y="952500"/>
            <a:ext cx="7341261" cy="667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5"/>
              </a:lnSpc>
            </a:pPr>
            <a:r>
              <a:rPr lang="en-US" sz="2696">
                <a:solidFill>
                  <a:srgbClr val="000000"/>
                </a:solidFill>
                <a:latin typeface="Poppins"/>
              </a:rPr>
              <a:t>Com um trabalho que envolve diversas pessoas, a contribuição dessas pessoas</a:t>
            </a:r>
          </a:p>
          <a:p>
            <a:pPr algn="just">
              <a:lnSpc>
                <a:spcPts val="3775"/>
              </a:lnSpc>
            </a:pPr>
            <a:r>
              <a:rPr lang="en-US" sz="2696">
                <a:solidFill>
                  <a:srgbClr val="000000"/>
                </a:solidFill>
                <a:latin typeface="Poppins"/>
              </a:rPr>
              <a:t>pode acabar gerando conflitos, sabendo que o projeto está sendo desenvolvido simultaneamente pelos integrantes. </a:t>
            </a:r>
          </a:p>
          <a:p>
            <a:pPr algn="just">
              <a:lnSpc>
                <a:spcPts val="3775"/>
              </a:lnSpc>
            </a:pPr>
          </a:p>
          <a:p>
            <a:pPr algn="just">
              <a:lnSpc>
                <a:spcPts val="3775"/>
              </a:lnSpc>
            </a:pPr>
            <a:r>
              <a:rPr lang="en-US" sz="2696">
                <a:solidFill>
                  <a:srgbClr val="000000"/>
                </a:solidFill>
                <a:latin typeface="Poppins"/>
              </a:rPr>
              <a:t>Com isso, a utilização da ferramenta de tratamento de conflitos do GitHub, onde ele mesmo indica quais arquivos estão em conflito e onde está o erro, indicando o código passado e o que foi modificado. Com isso o revisor consegue alertar o criador da feature dos conflitos, evitando possíveis problemas no deploy.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424374" y="-3962638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063">
            <a:off x="12269000" y="-3137332"/>
            <a:ext cx="9209818" cy="9159583"/>
          </a:xfrm>
          <a:custGeom>
            <a:avLst/>
            <a:gdLst/>
            <a:ahLst/>
            <a:cxnLst/>
            <a:rect r="r" b="b" t="t" l="l"/>
            <a:pathLst>
              <a:path h="9159583" w="9209818">
                <a:moveTo>
                  <a:pt x="0" y="0"/>
                </a:moveTo>
                <a:lnTo>
                  <a:pt x="9209818" y="0"/>
                </a:lnTo>
                <a:lnTo>
                  <a:pt x="9209818" y="9159582"/>
                </a:lnTo>
                <a:lnTo>
                  <a:pt x="0" y="9159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50600" y="670075"/>
            <a:ext cx="7046619" cy="6060092"/>
          </a:xfrm>
          <a:custGeom>
            <a:avLst/>
            <a:gdLst/>
            <a:ahLst/>
            <a:cxnLst/>
            <a:rect r="r" b="b" t="t" l="l"/>
            <a:pathLst>
              <a:path h="6060092" w="7046619">
                <a:moveTo>
                  <a:pt x="0" y="0"/>
                </a:moveTo>
                <a:lnTo>
                  <a:pt x="7046619" y="0"/>
                </a:lnTo>
                <a:lnTo>
                  <a:pt x="7046619" y="6060092"/>
                </a:lnTo>
                <a:lnTo>
                  <a:pt x="0" y="6060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2262" y="6053283"/>
            <a:ext cx="4781580" cy="5433613"/>
          </a:xfrm>
          <a:custGeom>
            <a:avLst/>
            <a:gdLst/>
            <a:ahLst/>
            <a:cxnLst/>
            <a:rect r="r" b="b" t="t" l="l"/>
            <a:pathLst>
              <a:path h="5433613" w="4781580">
                <a:moveTo>
                  <a:pt x="0" y="0"/>
                </a:moveTo>
                <a:lnTo>
                  <a:pt x="4781580" y="0"/>
                </a:lnTo>
                <a:lnTo>
                  <a:pt x="4781580" y="5433614"/>
                </a:lnTo>
                <a:lnTo>
                  <a:pt x="0" y="5433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55153" y="-1442459"/>
            <a:ext cx="2895447" cy="2884918"/>
          </a:xfrm>
          <a:custGeom>
            <a:avLst/>
            <a:gdLst/>
            <a:ahLst/>
            <a:cxnLst/>
            <a:rect r="r" b="b" t="t" l="l"/>
            <a:pathLst>
              <a:path h="2884918" w="2895447">
                <a:moveTo>
                  <a:pt x="0" y="0"/>
                </a:moveTo>
                <a:lnTo>
                  <a:pt x="2895447" y="0"/>
                </a:lnTo>
                <a:lnTo>
                  <a:pt x="2895447" y="2884918"/>
                </a:lnTo>
                <a:lnTo>
                  <a:pt x="0" y="28849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2223" y="1509134"/>
            <a:ext cx="10635271" cy="188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4"/>
              </a:lnSpc>
            </a:pPr>
            <a:r>
              <a:rPr lang="en-US" sz="6676">
                <a:solidFill>
                  <a:srgbClr val="000000"/>
                </a:solidFill>
                <a:latin typeface="Emmali Semi-Bold"/>
              </a:rPr>
              <a:t>Estratégias para entender o problema e seus requisitos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3990" y="4243220"/>
            <a:ext cx="9748040" cy="429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5"/>
              </a:lnSpc>
            </a:pPr>
            <a:r>
              <a:rPr lang="en-US" sz="2696">
                <a:solidFill>
                  <a:srgbClr val="000000"/>
                </a:solidFill>
                <a:latin typeface="Poppins"/>
              </a:rPr>
              <a:t>Iríamos começar chamando o cliente para uma reunião onde poderíamos conversar e discutir melhor o projeto, utilizando o eventstorming como método para organizar as funcionalidades do produto. </a:t>
            </a:r>
          </a:p>
          <a:p>
            <a:pPr algn="just">
              <a:lnSpc>
                <a:spcPts val="3775"/>
              </a:lnSpc>
            </a:pPr>
          </a:p>
          <a:p>
            <a:pPr algn="just">
              <a:lnSpc>
                <a:spcPts val="3775"/>
              </a:lnSpc>
            </a:pPr>
            <a:r>
              <a:rPr lang="en-US" sz="2696">
                <a:solidFill>
                  <a:srgbClr val="000000"/>
                </a:solidFill>
                <a:latin typeface="Poppins"/>
              </a:rPr>
              <a:t>Uma vez que o cliente assinar o termo concordando com a continuidade do projeto iremos dar início ao processo de desenvolvimento.</a:t>
            </a:r>
          </a:p>
          <a:p>
            <a:pPr algn="just">
              <a:lnSpc>
                <a:spcPts val="377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66022">
            <a:off x="-931024" y="7461949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8" y="0"/>
                </a:lnTo>
                <a:lnTo>
                  <a:pt x="5676148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65815" y="20955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0" y="0"/>
                </a:lnTo>
                <a:lnTo>
                  <a:pt x="99316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0346887">
            <a:off x="6477914" y="-2633082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082160">
            <a:off x="15561916" y="4309565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9" y="0"/>
                </a:lnTo>
                <a:lnTo>
                  <a:pt x="5676149" y="6254710"/>
                </a:lnTo>
                <a:lnTo>
                  <a:pt x="0" y="625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79848" y="-1120680"/>
            <a:ext cx="6867621" cy="5082040"/>
          </a:xfrm>
          <a:custGeom>
            <a:avLst/>
            <a:gdLst/>
            <a:ahLst/>
            <a:cxnLst/>
            <a:rect r="r" b="b" t="t" l="l"/>
            <a:pathLst>
              <a:path h="5082040" w="6867621">
                <a:moveTo>
                  <a:pt x="0" y="0"/>
                </a:moveTo>
                <a:lnTo>
                  <a:pt x="6867621" y="0"/>
                </a:lnTo>
                <a:lnTo>
                  <a:pt x="6867621" y="5082040"/>
                </a:lnTo>
                <a:lnTo>
                  <a:pt x="0" y="5082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59660">
            <a:off x="-4851100" y="-783558"/>
            <a:ext cx="9702200" cy="5142166"/>
          </a:xfrm>
          <a:custGeom>
            <a:avLst/>
            <a:gdLst/>
            <a:ahLst/>
            <a:cxnLst/>
            <a:rect r="r" b="b" t="t" l="l"/>
            <a:pathLst>
              <a:path h="5142166" w="9702200">
                <a:moveTo>
                  <a:pt x="0" y="0"/>
                </a:moveTo>
                <a:lnTo>
                  <a:pt x="9702200" y="0"/>
                </a:lnTo>
                <a:lnTo>
                  <a:pt x="9702200" y="5142166"/>
                </a:lnTo>
                <a:lnTo>
                  <a:pt x="0" y="5142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71201" y="547155"/>
            <a:ext cx="9945597" cy="229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68"/>
              </a:lnSpc>
            </a:pPr>
            <a:r>
              <a:rPr lang="en-US" sz="6620">
                <a:solidFill>
                  <a:srgbClr val="000000"/>
                </a:solidFill>
                <a:latin typeface="Emmali Semi-Bold"/>
              </a:rPr>
              <a:t>Definição dos Requisitos Prioritários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0227" y="3008860"/>
            <a:ext cx="1258754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Primeiro, pensaríamos no principal objetivo do produto, e depois com base nisso definimos as funcionalidades chave que o produto precisa ter para cumprir esse objetivo com eficiência.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8021" y="5200650"/>
            <a:ext cx="10471957" cy="121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9"/>
              </a:lnSpc>
            </a:pPr>
            <a:r>
              <a:rPr lang="en-US" sz="7078">
                <a:solidFill>
                  <a:srgbClr val="000000"/>
                </a:solidFill>
                <a:latin typeface="Emmali Semi-Bold"/>
              </a:rPr>
              <a:t>Validação dos Requisitos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2284" y="6581775"/>
            <a:ext cx="15063431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Com a ajuda do github, usando a ferramenta de pull request juntamente com o review dos outros integrantes do grupo, analisando o que foi feito e o que estava na descrição do requisito. No ambiente de desenvolvimento o uso de testes unitários também pode ser útil, evitando enviar para a produção código com alguma falha que a primeiro momento não foi identificada. 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68685" y="0"/>
            <a:ext cx="9931631" cy="10287000"/>
          </a:xfrm>
          <a:custGeom>
            <a:avLst/>
            <a:gdLst/>
            <a:ahLst/>
            <a:cxnLst/>
            <a:rect r="r" b="b" t="t" l="l"/>
            <a:pathLst>
              <a:path h="10287000" w="9931631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0196" y="3010126"/>
            <a:ext cx="7134759" cy="5252966"/>
          </a:xfrm>
          <a:custGeom>
            <a:avLst/>
            <a:gdLst/>
            <a:ahLst/>
            <a:cxnLst/>
            <a:rect r="r" b="b" t="t" l="l"/>
            <a:pathLst>
              <a:path h="5252966" w="7134759">
                <a:moveTo>
                  <a:pt x="0" y="0"/>
                </a:moveTo>
                <a:lnTo>
                  <a:pt x="7134759" y="0"/>
                </a:lnTo>
                <a:lnTo>
                  <a:pt x="7134759" y="5252965"/>
                </a:lnTo>
                <a:lnTo>
                  <a:pt x="0" y="5252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08306" y="0"/>
            <a:ext cx="10136534" cy="10587417"/>
            <a:chOff x="0" y="0"/>
            <a:chExt cx="2669704" cy="27884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9704" cy="2788456"/>
            </a:xfrm>
            <a:custGeom>
              <a:avLst/>
              <a:gdLst/>
              <a:ahLst/>
              <a:cxnLst/>
              <a:rect r="r" b="b" t="t" l="l"/>
              <a:pathLst>
                <a:path h="2788456" w="2669704">
                  <a:moveTo>
                    <a:pt x="0" y="0"/>
                  </a:moveTo>
                  <a:lnTo>
                    <a:pt x="2669704" y="0"/>
                  </a:lnTo>
                  <a:lnTo>
                    <a:pt x="2669704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69704" cy="2826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0247263">
            <a:off x="15564889" y="4216049"/>
            <a:ext cx="5676149" cy="6254709"/>
          </a:xfrm>
          <a:custGeom>
            <a:avLst/>
            <a:gdLst/>
            <a:ahLst/>
            <a:cxnLst/>
            <a:rect r="r" b="b" t="t" l="l"/>
            <a:pathLst>
              <a:path h="6254709" w="567614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400000">
            <a:off x="9869245" y="6154019"/>
            <a:ext cx="10463166" cy="11195995"/>
          </a:xfrm>
          <a:custGeom>
            <a:avLst/>
            <a:gdLst/>
            <a:ahLst/>
            <a:cxnLst/>
            <a:rect r="r" b="b" t="t" l="l"/>
            <a:pathLst>
              <a:path h="11195995" w="10463166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02831" y="4072508"/>
            <a:ext cx="7609817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Poppins"/>
              </a:rPr>
              <a:t>As tecnologias escolhidas são aquelas que mais se adequam ao problema e que estejam dentro do domínio da nossa equipe. 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F7F7"/>
                </a:solidFill>
                <a:latin typeface="Poppins"/>
              </a:rPr>
              <a:t>Uma vez que o problema esteja definido, as melhores escolhas serão implementadas.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52965" y="-1781514"/>
            <a:ext cx="6631288" cy="5238717"/>
          </a:xfrm>
          <a:custGeom>
            <a:avLst/>
            <a:gdLst/>
            <a:ahLst/>
            <a:cxnLst/>
            <a:rect r="r" b="b" t="t" l="l"/>
            <a:pathLst>
              <a:path h="5238717" w="6631288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46858" y="1537506"/>
            <a:ext cx="9247619" cy="214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91"/>
              </a:lnSpc>
            </a:pPr>
            <a:r>
              <a:rPr lang="en-US" sz="6136">
                <a:solidFill>
                  <a:srgbClr val="F7F7F7"/>
                </a:solidFill>
                <a:latin typeface="Emmali Semi-Bold"/>
              </a:rPr>
              <a:t>Definição e Validação das Tecnologias Adotadas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100828" y="-829534"/>
            <a:ext cx="2322838" cy="2314392"/>
          </a:xfrm>
          <a:custGeom>
            <a:avLst/>
            <a:gdLst/>
            <a:ahLst/>
            <a:cxnLst/>
            <a:rect r="r" b="b" t="t" l="l"/>
            <a:pathLst>
              <a:path h="2314392" w="2322838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7852" y="9720264"/>
            <a:ext cx="1740635" cy="1734306"/>
          </a:xfrm>
          <a:custGeom>
            <a:avLst/>
            <a:gdLst/>
            <a:ahLst/>
            <a:cxnLst/>
            <a:rect r="r" b="b" t="t" l="l"/>
            <a:pathLst>
              <a:path h="1734306" w="1740635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88089">
            <a:off x="-3935766" y="-2531132"/>
            <a:ext cx="9470442" cy="4640516"/>
          </a:xfrm>
          <a:custGeom>
            <a:avLst/>
            <a:gdLst/>
            <a:ahLst/>
            <a:cxnLst/>
            <a:rect r="r" b="b" t="t" l="l"/>
            <a:pathLst>
              <a:path h="4640516" w="9470442">
                <a:moveTo>
                  <a:pt x="0" y="0"/>
                </a:moveTo>
                <a:lnTo>
                  <a:pt x="9470442" y="0"/>
                </a:lnTo>
                <a:lnTo>
                  <a:pt x="9470442" y="4640517"/>
                </a:lnTo>
                <a:lnTo>
                  <a:pt x="0" y="464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2001661" y="-4498846"/>
            <a:ext cx="14926806" cy="15972263"/>
          </a:xfrm>
          <a:custGeom>
            <a:avLst/>
            <a:gdLst/>
            <a:ahLst/>
            <a:cxnLst/>
            <a:rect r="r" b="b" t="t" l="l"/>
            <a:pathLst>
              <a:path h="15972263" w="14926806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2181">
            <a:off x="16094988" y="4488481"/>
            <a:ext cx="7171974" cy="6777515"/>
          </a:xfrm>
          <a:custGeom>
            <a:avLst/>
            <a:gdLst/>
            <a:ahLst/>
            <a:cxnLst/>
            <a:rect r="r" b="b" t="t" l="l"/>
            <a:pathLst>
              <a:path h="6777515" w="7171974">
                <a:moveTo>
                  <a:pt x="0" y="0"/>
                </a:moveTo>
                <a:lnTo>
                  <a:pt x="7171973" y="0"/>
                </a:lnTo>
                <a:lnTo>
                  <a:pt x="7171973" y="6777516"/>
                </a:lnTo>
                <a:lnTo>
                  <a:pt x="0" y="6777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2547" y="-1753578"/>
            <a:ext cx="3096669" cy="3085409"/>
          </a:xfrm>
          <a:custGeom>
            <a:avLst/>
            <a:gdLst/>
            <a:ahLst/>
            <a:cxnLst/>
            <a:rect r="r" b="b" t="t" l="l"/>
            <a:pathLst>
              <a:path h="3085409" w="3096669">
                <a:moveTo>
                  <a:pt x="0" y="0"/>
                </a:moveTo>
                <a:lnTo>
                  <a:pt x="3096670" y="0"/>
                </a:lnTo>
                <a:lnTo>
                  <a:pt x="3096670" y="3085409"/>
                </a:lnTo>
                <a:lnTo>
                  <a:pt x="0" y="3085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62405" y="934887"/>
            <a:ext cx="3006942" cy="2946803"/>
          </a:xfrm>
          <a:custGeom>
            <a:avLst/>
            <a:gdLst/>
            <a:ahLst/>
            <a:cxnLst/>
            <a:rect r="r" b="b" t="t" l="l"/>
            <a:pathLst>
              <a:path h="2946803" w="3006942">
                <a:moveTo>
                  <a:pt x="3006942" y="0"/>
                </a:moveTo>
                <a:lnTo>
                  <a:pt x="0" y="0"/>
                </a:lnTo>
                <a:lnTo>
                  <a:pt x="0" y="2946803"/>
                </a:lnTo>
                <a:lnTo>
                  <a:pt x="3006942" y="2946803"/>
                </a:lnTo>
                <a:lnTo>
                  <a:pt x="30069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9271" y="1608282"/>
            <a:ext cx="11602170" cy="11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6"/>
              </a:lnSpc>
            </a:pPr>
            <a:r>
              <a:rPr lang="en-US" sz="6990">
                <a:solidFill>
                  <a:srgbClr val="000000"/>
                </a:solidFill>
                <a:latin typeface="Emmali Semi-Bold"/>
              </a:rPr>
              <a:t>Planejamento das Interações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6082" y="2887665"/>
            <a:ext cx="12828893" cy="233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7"/>
              </a:lnSpc>
            </a:pPr>
            <a:r>
              <a:rPr lang="en-US" sz="3291">
                <a:solidFill>
                  <a:srgbClr val="000000"/>
                </a:solidFill>
                <a:latin typeface="Poppins"/>
              </a:rPr>
              <a:t>O planejamento das iterações garante que cada integrante tenha um papel bem definido. Isso evita que conflitos ocorram e garante que o trabalho em equipe seja o mais eficiente possível.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9455" y="5913973"/>
            <a:ext cx="15780368" cy="108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4"/>
              </a:lnSpc>
            </a:pPr>
            <a:r>
              <a:rPr lang="en-US" sz="6346">
                <a:solidFill>
                  <a:srgbClr val="000000"/>
                </a:solidFill>
                <a:latin typeface="Emmali Semi-Bold"/>
              </a:rPr>
              <a:t>Importância de Seguir Padrões em Projetos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9676" y="7173438"/>
            <a:ext cx="14450450" cy="233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7"/>
              </a:lnSpc>
            </a:pPr>
            <a:r>
              <a:rPr lang="en-US" sz="3291">
                <a:solidFill>
                  <a:srgbClr val="000000"/>
                </a:solidFill>
                <a:latin typeface="Poppins"/>
              </a:rPr>
              <a:t>Sim, facilita a organização e a testabilidade do projeto, já que se caso ocorra algum erro, facilita a identificação de qual arquivo está, já que quando a tem o retorno de qual o erro está dando mostra todo o caminho do arquivo.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DAF2CuIz0KQ</dc:identifier>
  <dcterms:modified xsi:type="dcterms:W3CDTF">2011-08-01T06:04:30Z</dcterms:modified>
  <cp:revision>1</cp:revision>
  <dc:title>Engenharia de Software</dc:title>
</cp:coreProperties>
</file>